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8"/>
  </p:notesMasterIdLst>
  <p:sldIdLst>
    <p:sldId id="2147482370" r:id="rId3"/>
    <p:sldId id="2147481484" r:id="rId4"/>
    <p:sldId id="2147482398" r:id="rId5"/>
    <p:sldId id="2147479048" r:id="rId6"/>
    <p:sldId id="25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82" d="100"/>
          <a:sy n="82" d="100"/>
        </p:scale>
        <p:origin x="61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9097A-4B19-431E-802D-C19BE3B9EF9F}" type="datetimeFigureOut">
              <a:rPr lang="en-GB" smtClean="0"/>
              <a:t>29/01/2026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4961F9-2B65-4AAA-ADDC-74DE534F1B10}" type="slidenum">
              <a:rPr lang="en-GB" smtClean="0"/>
              <a:t>‹#›</a:t>
            </a:fld>
            <a:endParaRPr lang="en-GB"/>
          </a:p>
        </p:txBody>
      </p:sp>
    </p:spTree>
    <p:extLst>
      <p:ext uri="{BB962C8B-B14F-4D97-AF65-F5344CB8AC3E}">
        <p14:creationId xmlns:p14="http://schemas.microsoft.com/office/powerpoint/2010/main" val="3758659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32093A-D18D-44E1-8F48-330B6444E25C}"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12556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00">
                <a:latin typeface="Segoe UI" panose="020B0502040204020203" pitchFamily="34" charset="0"/>
                <a:cs typeface="Segoe UI" panose="020B0502040204020203" pitchFamily="34" charset="0"/>
              </a:rPr>
              <a:t>Some of you may be familiar with Application Proxy in Microsoft Entra - thousands of customers use it to access private web apps today. </a:t>
            </a:r>
          </a:p>
          <a:p>
            <a:endParaRPr lang="en-US" sz="900" b="0" kern="100">
              <a:latin typeface="Segoe UI" panose="020B0502040204020203" pitchFamily="34" charset="0"/>
              <a:cs typeface="Segoe UI" panose="020B0502040204020203" pitchFamily="34" charset="0"/>
            </a:endParaRPr>
          </a:p>
          <a:p>
            <a:r>
              <a:rPr lang="en-US" sz="900" b="0" kern="100">
                <a:latin typeface="Segoe UI" panose="020B0502040204020203" pitchFamily="34" charset="0"/>
                <a:cs typeface="Segoe UI" panose="020B0502040204020203" pitchFamily="34" charset="0"/>
              </a:rPr>
              <a:t>Microsoft Entra Private Access is an identity centric Zero Trust Network Access (ZTNA) solution that shares the same application connectors but offers so much more, to help organizations simplify and secure access to any private resource, port, or protocol.  </a:t>
            </a:r>
          </a:p>
          <a:p>
            <a:endParaRPr lang="en-US" sz="900" b="0" kern="100">
              <a:latin typeface="Segoe UI" panose="020B0502040204020203" pitchFamily="34" charset="0"/>
              <a:cs typeface="Segoe UI" panose="020B0502040204020203" pitchFamily="34" charset="0"/>
            </a:endParaRPr>
          </a:p>
          <a:p>
            <a:r>
              <a:rPr lang="en-US" sz="900" kern="100">
                <a:effectLst/>
                <a:latin typeface="Segoe UI" panose="020B0502040204020203" pitchFamily="34" charset="0"/>
                <a:ea typeface="Calibri" panose="020F0502020204030204" pitchFamily="34" charset="0"/>
                <a:cs typeface="Segoe UI" panose="020B0502040204020203" pitchFamily="34" charset="0"/>
              </a:rPr>
              <a:t>Built on Zero Trust principles, it removes the risk and operational complexity of legacy VPNs while boosting user productivity. </a:t>
            </a:r>
            <a:endParaRPr lang="en-US" sz="900" b="1" kern="100">
              <a:latin typeface="Segoe UI" panose="020B0502040204020203" pitchFamily="34" charset="0"/>
              <a:cs typeface="Segoe UI" panose="020B0502040204020203"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1/29/2026 6:20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9943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800" b="1">
                <a:solidFill>
                  <a:srgbClr val="1F3763"/>
                </a:solidFill>
                <a:effectLst/>
                <a:latin typeface="Calibri" panose="020F0502020204030204" pitchFamily="34" charset="0"/>
                <a:ea typeface="Times New Roman" panose="02020603050405020304" pitchFamily="18" charset="0"/>
                <a:cs typeface="Times New Roman" panose="02020603050405020304" pitchFamily="18" charset="0"/>
              </a:rPr>
              <a:t>Fast and easy migration from legacy VPNs to an identity-centric ZTNA solution </a:t>
            </a:r>
            <a:r>
              <a:rPr lang="en-US" sz="1800" b="0">
                <a:solidFill>
                  <a:srgbClr val="1F3763"/>
                </a:solidFill>
                <a:effectLst/>
                <a:latin typeface="Calibri" panose="020F0502020204030204" pitchFamily="34" charset="0"/>
                <a:ea typeface="Times New Roman" panose="02020603050405020304" pitchFamily="18" charset="0"/>
                <a:cs typeface="Times New Roman" panose="02020603050405020304" pitchFamily="18" charset="0"/>
              </a:rPr>
              <a:t>to</a:t>
            </a:r>
            <a:r>
              <a:rPr lang="en-US" sz="1800" b="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1800" b="0">
                <a:solidFill>
                  <a:srgbClr val="1F3763"/>
                </a:solidFill>
                <a:effectLst/>
                <a:latin typeface="Calibri" panose="020F0502020204030204" pitchFamily="34" charset="0"/>
                <a:ea typeface="Times New Roman" panose="02020603050405020304" pitchFamily="18" charset="0"/>
                <a:cs typeface="Times New Roman" panose="02020603050405020304" pitchFamily="18" charset="0"/>
              </a:rPr>
              <a:t>m</a:t>
            </a:r>
            <a:r>
              <a:rPr lang="en-US" sz="1800" b="0">
                <a:solidFill>
                  <a:srgbClr val="1F3763"/>
                </a:solidFill>
                <a:effectLst/>
                <a:latin typeface="Calibri" panose="020F0502020204030204" pitchFamily="34" charset="0"/>
                <a:ea typeface="Calibri" panose="020F0502020204030204" pitchFamily="34" charset="0"/>
                <a:cs typeface="Times New Roman" panose="02020603050405020304" pitchFamily="18" charset="0"/>
              </a:rPr>
              <a:t>inimize the risk of implicit trust and lateral movement by replacing legacy VPNs with an identity-centric ZTNA. Quick Access gets you started by migrating your deployment from VPN to an identity-centric ZTNA solution. You can easily configure broad private IP ranges and fully qualified domain names (FQDNs) to quickly enable identity-centric, Zero-Trust-based access to all private resources.</a:t>
            </a:r>
            <a:endParaRPr lang="en-US" sz="1800" b="0">
              <a:solidFill>
                <a:srgbClr val="1F3763"/>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800"/>
              </a:spcAft>
            </a:pPr>
            <a:r>
              <a:rPr lang="en-US" sz="1800" b="0">
                <a:effectLst/>
                <a:latin typeface="Calibri" panose="020F0502020204030204" pitchFamily="34" charset="0"/>
                <a:ea typeface="Calibri" panose="020F0502020204030204" pitchFamily="34" charset="0"/>
                <a:cs typeface="Calibri" panose="020F0502020204030204" pitchFamily="34" charset="0"/>
              </a:rPr>
              <a:t> </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Calibri" panose="020F0502020204030204" pitchFamily="34" charset="0"/>
              </a:rPr>
              <a:t>Broad application support within </a:t>
            </a:r>
            <a:r>
              <a:rPr lang="en-US" sz="1800" b="1">
                <a:effectLst/>
                <a:latin typeface="Calibri" panose="020F0502020204030204" pitchFamily="34" charset="0"/>
                <a:ea typeface="Calibri" panose="020F0502020204030204" pitchFamily="34" charset="0"/>
                <a:cs typeface="Times New Roman" panose="02020603050405020304" pitchFamily="18" charset="0"/>
              </a:rPr>
              <a:t>Private Access</a:t>
            </a:r>
            <a:r>
              <a:rPr lang="en-US" sz="1800">
                <a:effectLst/>
                <a:latin typeface="Calibri" panose="020F0502020204030204" pitchFamily="34" charset="0"/>
                <a:ea typeface="Calibri" panose="020F0502020204030204" pitchFamily="34" charset="0"/>
                <a:cs typeface="Times New Roman" panose="02020603050405020304" pitchFamily="18" charset="0"/>
              </a:rPr>
              <a:t>, which enables secure access to any application— including on-premises private applications using any port and any protocol, including RDP, SSH, SMB, FTP, corporate printers, private web and non-web apps, and all others based on TCP or UDP protocols.</a:t>
            </a: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Calibri" panose="020F0502020204030204" pitchFamily="34" charset="0"/>
              </a:rPr>
              <a:t>Enhanced identity-centric security controls</a:t>
            </a:r>
            <a:r>
              <a:rPr lang="en-US" sz="1800">
                <a:effectLst/>
                <a:latin typeface="Calibri" panose="020F0502020204030204" pitchFamily="34" charset="0"/>
                <a:ea typeface="Calibri" panose="020F0502020204030204" pitchFamily="34" charset="0"/>
                <a:cs typeface="Calibri" panose="020F0502020204030204" pitchFamily="34" charset="0"/>
              </a:rPr>
              <a:t> to </a:t>
            </a:r>
            <a:r>
              <a:rPr lang="en-US" sz="1800">
                <a:effectLst/>
                <a:latin typeface="Calibri" panose="020F0502020204030204" pitchFamily="34" charset="0"/>
                <a:ea typeface="Calibri" panose="020F0502020204030204" pitchFamily="34" charset="0"/>
                <a:cs typeface="Times New Roman" panose="02020603050405020304" pitchFamily="18" charset="0"/>
              </a:rPr>
              <a:t>provide unique security controls by placing the identity security at the center of the access policy. Conditional Access policies allow you set up modern authentication in front of all private apps and legacy protocols such as Kerberos and NT LAN Manager (NTLM), so you can easily control access to all your private applications. For example, you can easily enable multi-factor authentication (MFA) and device compliance check when users trying to access RDP or SMB applications.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Our </a:t>
            </a:r>
            <a:r>
              <a:rPr lang="en-US" sz="1800" b="1">
                <a:effectLst/>
                <a:latin typeface="Calibri" panose="020F0502020204030204" pitchFamily="34" charset="0"/>
                <a:ea typeface="Calibri" panose="020F0502020204030204" pitchFamily="34" charset="0"/>
                <a:cs typeface="Times New Roman" panose="02020603050405020304" pitchFamily="18" charset="0"/>
              </a:rPr>
              <a:t>deep integration with continuous access evaluation</a:t>
            </a:r>
            <a:r>
              <a:rPr lang="en-US" sz="1800">
                <a:effectLst/>
                <a:latin typeface="Calibri" panose="020F0502020204030204" pitchFamily="34" charset="0"/>
                <a:ea typeface="Calibri" panose="020F0502020204030204" pitchFamily="34" charset="0"/>
                <a:cs typeface="Times New Roman" panose="02020603050405020304" pitchFamily="18" charset="0"/>
              </a:rPr>
              <a:t> will enable you to terminate ongoing sessions if anomalies or changes in user or device security posture are detected. For example, if a user connects from one part of the world and then immediately connects from another part of the world (what we call “impossible travel"), we identify this as an anomaly and enforce a re-auth or step-up auth. In addition, you can enable single sign-on (SSO) to your private applications using SAML or http headers or even legacy Kerberos authentication for both web and non-web applications.</a:t>
            </a:r>
          </a:p>
          <a:p>
            <a:pPr marL="0" marR="0">
              <a:lnSpc>
                <a:spcPct val="107000"/>
              </a:lnSpc>
              <a:spcBef>
                <a:spcPts val="0"/>
              </a:spcBef>
              <a:spcAft>
                <a:spcPts val="0"/>
              </a:spcAft>
            </a:pPr>
            <a:r>
              <a:rPr lang="en-US" sz="1800" b="1">
                <a:effectLst/>
                <a:latin typeface="Calibri" panose="020F0502020204030204" pitchFamily="34" charset="0"/>
                <a:ea typeface="Calibri" panose="020F0502020204030204" pitchFamily="34" charset="0"/>
                <a:cs typeface="Calibri" panose="020F0502020204030204" pitchFamily="34" charset="0"/>
              </a:rPr>
              <a:t>Gain granular private app visibility, discovery, and onboarding</a:t>
            </a:r>
            <a:r>
              <a:rPr lang="en-US" sz="1800">
                <a:effectLst/>
                <a:latin typeface="Calibri" panose="020F0502020204030204" pitchFamily="34" charset="0"/>
                <a:ea typeface="Calibri" panose="020F0502020204030204" pitchFamily="34" charset="0"/>
                <a:cs typeface="Calibri" panose="020F0502020204030204" pitchFamily="34" charset="0"/>
              </a:rPr>
              <a:t> through </a:t>
            </a:r>
            <a:r>
              <a:rPr lang="en-US" sz="1800">
                <a:effectLst/>
                <a:latin typeface="Calibri" panose="020F0502020204030204" pitchFamily="34" charset="0"/>
                <a:ea typeface="Calibri" panose="020F0502020204030204" pitchFamily="34" charset="0"/>
                <a:cs typeface="Times New Roman" panose="02020603050405020304" pitchFamily="18" charset="0"/>
              </a:rPr>
              <a:t>application discovery that enables you to discover your on-premises applications and onboard them to Microsoft Entra ID so you can define granular access policies for them. This will e</a:t>
            </a:r>
            <a:r>
              <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nable you to gain granular visibility across all private apps through automatic discovery, app grouping, and easy onboarding of all private apps, including all existing App Proxy private web apps.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Calibri" panose="020F0502020204030204" pitchFamily="34" charset="0"/>
              </a:rPr>
              <a:t>Segmented app access</a:t>
            </a:r>
            <a:r>
              <a:rPr lang="en-US" sz="1800">
                <a:effectLst/>
                <a:latin typeface="Calibri" panose="020F0502020204030204" pitchFamily="34" charset="0"/>
                <a:ea typeface="Calibri" panose="020F0502020204030204" pitchFamily="34" charset="0"/>
                <a:cs typeface="Times New Roman" panose="02020603050405020304" pitchFamily="18" charset="0"/>
              </a:rPr>
              <a:t>, which allows you to enable segmented app access to specific applications instead of granting access to an entire network, as traditional VPNs do. You can define granular segmented access policies for each application or to a group of applications. In addition to segmenting access based on user and device identity, you can also segment access using process identity.</a:t>
            </a:r>
            <a:r>
              <a:rPr lang="en-US" sz="1800">
                <a:solidFill>
                  <a:srgbClr val="000000"/>
                </a:solidFill>
                <a:effectLst/>
                <a:highlight>
                  <a:srgbClr val="FFFF00"/>
                </a:highligh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a:effectLst/>
                <a:latin typeface="Calibri" panose="020F0502020204030204" pitchFamily="34" charset="0"/>
                <a:ea typeface="Calibri" panose="020F0502020204030204" pitchFamily="34" charset="0"/>
                <a:cs typeface="Calibri" panose="020F0502020204030204" pitchFamily="34" charset="0"/>
              </a:rPr>
              <a:t>Intelligent local access</a:t>
            </a:r>
            <a:r>
              <a:rPr lang="en-US" sz="1800">
                <a:effectLst/>
                <a:latin typeface="Calibri" panose="020F0502020204030204" pitchFamily="34" charset="0"/>
                <a:ea typeface="Calibri" panose="020F0502020204030204" pitchFamily="34" charset="0"/>
                <a:cs typeface="Calibri" panose="020F0502020204030204" pitchFamily="34" charset="0"/>
              </a:rPr>
              <a:t> to accommodate </a:t>
            </a:r>
            <a:r>
              <a:rPr lang="en-US" sz="1800">
                <a:effectLst/>
                <a:latin typeface="Calibri" panose="020F0502020204030204" pitchFamily="34" charset="0"/>
                <a:ea typeface="Calibri" panose="020F0502020204030204" pitchFamily="34" charset="0"/>
                <a:cs typeface="Times New Roman" panose="02020603050405020304" pitchFamily="18" charset="0"/>
              </a:rPr>
              <a:t>post-pandemic world, in which employees need a consistent security posture whether they are accessing private applications remotely or on-premises. Intelligent local access capability enables seamless Zero Trust Network Access (ZTNA) for users anywhere, when they are local within the corporate network and when they are connecting remotely from anywhere beyond corporate network boundaries.</a:t>
            </a:r>
          </a:p>
          <a:p>
            <a:pPr marL="0" marR="0">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Same as above-I removed the bullets to mimic the Internet blog styling (bolded feature/scenario: description). Please feel free to revert back to the bullet points if you see fit. </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1/29/2026 6:21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73344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900" kern="100">
                <a:effectLst/>
                <a:latin typeface="Calibri" panose="020F0502020204030204" pitchFamily="34" charset="0"/>
                <a:ea typeface="Calibri" panose="020F0502020204030204" pitchFamily="34" charset="0"/>
                <a:cs typeface="Times New Roman" panose="02020603050405020304" pitchFamily="18" charset="0"/>
              </a:rPr>
              <a:t>Let’s take a look at some Entra Private Access use-cases.</a:t>
            </a:r>
          </a:p>
          <a:p>
            <a:pPr marL="0" marR="0">
              <a:lnSpc>
                <a:spcPct val="107000"/>
              </a:lnSpc>
              <a:spcBef>
                <a:spcPts val="0"/>
              </a:spcBef>
              <a:spcAft>
                <a:spcPts val="800"/>
              </a:spcAft>
            </a:pPr>
            <a:r>
              <a:rPr lang="en-US" sz="9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900" kern="100">
                <a:effectLst/>
                <a:latin typeface="Calibri" panose="020F0502020204030204" pitchFamily="34" charset="0"/>
                <a:ea typeface="Calibri" panose="020F0502020204030204" pitchFamily="34" charset="0"/>
                <a:cs typeface="Times New Roman" panose="02020603050405020304" pitchFamily="18" charset="0"/>
              </a:rPr>
              <a:t>QuickAccess gets you started by migrating your deployment from VPN to Entra Private Access.  This gives you coarse-grained initial access that you can continue to refine. </a:t>
            </a:r>
          </a:p>
          <a:p>
            <a:pPr marL="0" marR="0">
              <a:lnSpc>
                <a:spcPct val="107000"/>
              </a:lnSpc>
              <a:spcBef>
                <a:spcPts val="0"/>
              </a:spcBef>
              <a:spcAft>
                <a:spcPts val="800"/>
              </a:spcAft>
            </a:pPr>
            <a:r>
              <a:rPr lang="en-US" sz="900" kern="1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900" kern="100">
                <a:effectLst/>
                <a:latin typeface="Calibri" panose="020F0502020204030204" pitchFamily="34" charset="0"/>
                <a:ea typeface="Calibri" panose="020F0502020204030204" pitchFamily="34" charset="0"/>
                <a:cs typeface="Times New Roman" panose="02020603050405020304" pitchFamily="18" charset="0"/>
              </a:rPr>
              <a:t>As you use app discovery to identify and onboard private applications to Entra ID, you can segment access based on devices, users and even processes. Segmenting makes it possible to define secure access and SSO policies using Entra Conditional access and snap them to individual private applications or groups of applications.</a:t>
            </a:r>
            <a:r>
              <a:rPr lang="en-US" sz="900" kern="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endParaRPr lang="en-US" sz="9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800"/>
              </a:spcAft>
            </a:pPr>
            <a:r>
              <a:rPr lang="en-US" sz="900">
                <a:effectLst/>
                <a:latin typeface="Calibri" panose="020F0502020204030204" pitchFamily="34" charset="0"/>
                <a:ea typeface="Calibri" panose="020F0502020204030204" pitchFamily="34" charset="0"/>
                <a:cs typeface="Times New Roman" panose="02020603050405020304" pitchFamily="18" charset="0"/>
              </a:rPr>
              <a:t>I would cut all of this, because this information is already stated earlier, and also repeated again during the demo.</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1/29/2026 6:23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33249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5.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8.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20.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3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1.jpeg"/><Relationship Id="rId1" Type="http://schemas.openxmlformats.org/officeDocument/2006/relationships/slideMaster" Target="../slideMasters/slideMaster2.xml"/><Relationship Id="rId6" Type="http://schemas.openxmlformats.org/officeDocument/2006/relationships/image" Target="../media/image39.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66793-5AE5-C650-5CEE-6E527C6F0E9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10B88C70-7801-965C-CA9D-185804337F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C3BB4FF-5E73-4995-A3A9-1B332818B8B3}"/>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5" name="Footer Placeholder 4">
            <a:extLst>
              <a:ext uri="{FF2B5EF4-FFF2-40B4-BE49-F238E27FC236}">
                <a16:creationId xmlns:a16="http://schemas.microsoft.com/office/drawing/2014/main" id="{77159082-B7DF-0680-944B-66CD5C29A0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9DDD65D-C6AF-8281-5092-7C1FE721F796}"/>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38953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2981D-74FD-1F65-E314-8DC5CD8C99ED}"/>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4C28910D-2F60-CB55-DCB0-2333AB79B4A7}"/>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1EE53D0-3A33-7B2C-1452-03141F6D7446}"/>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5" name="Footer Placeholder 4">
            <a:extLst>
              <a:ext uri="{FF2B5EF4-FFF2-40B4-BE49-F238E27FC236}">
                <a16:creationId xmlns:a16="http://schemas.microsoft.com/office/drawing/2014/main" id="{8A22C362-C561-A63E-DA19-43AC5454576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6756AD-BD41-57C6-34DC-20DBC4025594}"/>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523956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8DA7B4-2BE3-A8AA-56E9-97A4D336AD8E}"/>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38F50FE-91DA-81CE-79EA-B9FCD8EB1B6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835EDDB-5EAD-E97A-A72A-1D8F420781F7}"/>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5" name="Footer Placeholder 4">
            <a:extLst>
              <a:ext uri="{FF2B5EF4-FFF2-40B4-BE49-F238E27FC236}">
                <a16:creationId xmlns:a16="http://schemas.microsoft.com/office/drawing/2014/main" id="{AD701385-C4A9-1630-AE5A-68F5068646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94B9EB-461B-0508-5899-573ABAE034F8}"/>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18968240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886791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45751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126912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2652426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grpSp>
        <p:nvGrpSpPr>
          <p:cNvPr id="8" name="Group 7">
            <a:extLst>
              <a:ext uri="{FF2B5EF4-FFF2-40B4-BE49-F238E27FC236}">
                <a16:creationId xmlns:a16="http://schemas.microsoft.com/office/drawing/2014/main" id="{3F56575E-46C5-45CB-AF45-BD9AB364C293}"/>
              </a:ext>
            </a:extLst>
          </p:cNvPr>
          <p:cNvGrpSpPr/>
          <p:nvPr userDrawn="1"/>
        </p:nvGrpSpPr>
        <p:grpSpPr>
          <a:xfrm>
            <a:off x="7548911" y="1040942"/>
            <a:ext cx="4356949" cy="4431669"/>
            <a:chOff x="6923554" y="3029657"/>
            <a:chExt cx="1960520" cy="1994142"/>
          </a:xfrm>
        </p:grpSpPr>
        <p:grpSp>
          <p:nvGrpSpPr>
            <p:cNvPr id="10" name="Group 9">
              <a:extLst>
                <a:ext uri="{FF2B5EF4-FFF2-40B4-BE49-F238E27FC236}">
                  <a16:creationId xmlns:a16="http://schemas.microsoft.com/office/drawing/2014/main" id="{E9B6B825-39B9-4587-B90D-0FC9EF88FBAD}"/>
                </a:ext>
              </a:extLst>
            </p:cNvPr>
            <p:cNvGrpSpPr>
              <a:grpSpLocks/>
            </p:cNvGrpSpPr>
            <p:nvPr/>
          </p:nvGrpSpPr>
          <p:grpSpPr>
            <a:xfrm>
              <a:off x="6949654" y="3063814"/>
              <a:ext cx="1911799" cy="1930327"/>
              <a:chOff x="3691709" y="1603375"/>
              <a:chExt cx="4829991" cy="4876800"/>
            </a:xfrm>
          </p:grpSpPr>
          <p:cxnSp>
            <p:nvCxnSpPr>
              <p:cNvPr id="69" name="Straight Connector 68">
                <a:extLst>
                  <a:ext uri="{FF2B5EF4-FFF2-40B4-BE49-F238E27FC236}">
                    <a16:creationId xmlns:a16="http://schemas.microsoft.com/office/drawing/2014/main" id="{4961563B-BB4D-4542-A552-1EBAE614B96F}"/>
                  </a:ext>
                </a:extLst>
              </p:cNvPr>
              <p:cNvCxnSpPr>
                <a:cxnSpLocks/>
              </p:cNvCxnSpPr>
              <p:nvPr/>
            </p:nvCxnSpPr>
            <p:spPr>
              <a:xfrm flipH="1">
                <a:off x="6886575" y="1724025"/>
                <a:ext cx="66675" cy="6000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9E95CCA-8750-4F14-B58E-D964C35D3174}"/>
                  </a:ext>
                </a:extLst>
              </p:cNvPr>
              <p:cNvGrpSpPr>
                <a:grpSpLocks/>
              </p:cNvGrpSpPr>
              <p:nvPr/>
            </p:nvGrpSpPr>
            <p:grpSpPr>
              <a:xfrm>
                <a:off x="3691709" y="1603375"/>
                <a:ext cx="4829991" cy="4876800"/>
                <a:chOff x="3691709" y="1603375"/>
                <a:chExt cx="4829991" cy="4876800"/>
              </a:xfrm>
            </p:grpSpPr>
            <p:cxnSp>
              <p:nvCxnSpPr>
                <p:cNvPr id="71" name="Straight Connector 70">
                  <a:extLst>
                    <a:ext uri="{FF2B5EF4-FFF2-40B4-BE49-F238E27FC236}">
                      <a16:creationId xmlns:a16="http://schemas.microsoft.com/office/drawing/2014/main" id="{6D5EA28A-9F17-47A0-A182-3F14EFD1A6BF}"/>
                    </a:ext>
                  </a:extLst>
                </p:cNvPr>
                <p:cNvCxnSpPr>
                  <a:cxnSpLocks/>
                </p:cNvCxnSpPr>
                <p:nvPr/>
              </p:nvCxnSpPr>
              <p:spPr>
                <a:xfrm flipH="1" flipV="1">
                  <a:off x="6881813" y="2309813"/>
                  <a:ext cx="1147762"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ABB1A6C-5279-44CB-BA8B-491C98ADC803}"/>
                    </a:ext>
                  </a:extLst>
                </p:cNvPr>
                <p:cNvCxnSpPr>
                  <a:cxnSpLocks/>
                </p:cNvCxnSpPr>
                <p:nvPr/>
              </p:nvCxnSpPr>
              <p:spPr>
                <a:xfrm flipH="1" flipV="1">
                  <a:off x="6988175" y="5848350"/>
                  <a:ext cx="571500" cy="174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2FE20E-DA42-478D-9146-8CAE4CE0E2D1}"/>
                    </a:ext>
                  </a:extLst>
                </p:cNvPr>
                <p:cNvGrpSpPr>
                  <a:grpSpLocks/>
                </p:cNvGrpSpPr>
                <p:nvPr/>
              </p:nvGrpSpPr>
              <p:grpSpPr>
                <a:xfrm>
                  <a:off x="3691709" y="1603375"/>
                  <a:ext cx="4829991" cy="4876800"/>
                  <a:chOff x="3691709" y="1603375"/>
                  <a:chExt cx="4829991" cy="4876800"/>
                </a:xfrm>
              </p:grpSpPr>
              <p:cxnSp>
                <p:nvCxnSpPr>
                  <p:cNvPr id="74" name="Straight Connector 73">
                    <a:extLst>
                      <a:ext uri="{FF2B5EF4-FFF2-40B4-BE49-F238E27FC236}">
                        <a16:creationId xmlns:a16="http://schemas.microsoft.com/office/drawing/2014/main" id="{DAF17BF0-DCAA-496A-BD3A-318CE7743C1A}"/>
                      </a:ext>
                    </a:extLst>
                  </p:cNvPr>
                  <p:cNvCxnSpPr>
                    <a:cxnSpLocks/>
                  </p:cNvCxnSpPr>
                  <p:nvPr/>
                </p:nvCxnSpPr>
                <p:spPr>
                  <a:xfrm flipH="1" flipV="1">
                    <a:off x="5721350" y="5632767"/>
                    <a:ext cx="1273175" cy="22193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DECA92-A027-45F2-B8A7-D9005EEDA5E2}"/>
                      </a:ext>
                    </a:extLst>
                  </p:cNvPr>
                  <p:cNvCxnSpPr>
                    <a:cxnSpLocks/>
                  </p:cNvCxnSpPr>
                  <p:nvPr/>
                </p:nvCxnSpPr>
                <p:spPr>
                  <a:xfrm flipH="1" flipV="1">
                    <a:off x="5724525" y="5629275"/>
                    <a:ext cx="409575" cy="850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174F9A-6096-409A-9FE6-1393230D1A85}"/>
                      </a:ext>
                    </a:extLst>
                  </p:cNvPr>
                  <p:cNvCxnSpPr>
                    <a:cxnSpLocks/>
                  </p:cNvCxnSpPr>
                  <p:nvPr/>
                </p:nvCxnSpPr>
                <p:spPr>
                  <a:xfrm flipH="1">
                    <a:off x="4657725" y="5613400"/>
                    <a:ext cx="1089025"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92701D0-865E-4A2B-B40C-2456B3082CC0}"/>
                      </a:ext>
                    </a:extLst>
                  </p:cNvPr>
                  <p:cNvGrpSpPr>
                    <a:grpSpLocks/>
                  </p:cNvGrpSpPr>
                  <p:nvPr/>
                </p:nvGrpSpPr>
                <p:grpSpPr>
                  <a:xfrm>
                    <a:off x="3691709" y="1603375"/>
                    <a:ext cx="4829991" cy="4870450"/>
                    <a:chOff x="3691709" y="1603375"/>
                    <a:chExt cx="4829991" cy="4870450"/>
                  </a:xfrm>
                </p:grpSpPr>
                <p:cxnSp>
                  <p:nvCxnSpPr>
                    <p:cNvPr id="78" name="Straight Connector 77">
                      <a:extLst>
                        <a:ext uri="{FF2B5EF4-FFF2-40B4-BE49-F238E27FC236}">
                          <a16:creationId xmlns:a16="http://schemas.microsoft.com/office/drawing/2014/main" id="{7665B2AF-1D85-48B4-86CA-A1EFA58B0FEA}"/>
                        </a:ext>
                      </a:extLst>
                    </p:cNvPr>
                    <p:cNvCxnSpPr>
                      <a:cxnSpLocks/>
                    </p:cNvCxnSpPr>
                    <p:nvPr/>
                  </p:nvCxnSpPr>
                  <p:spPr>
                    <a:xfrm flipH="1">
                      <a:off x="5448300" y="2728913"/>
                      <a:ext cx="14288" cy="1504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99EB4F-1FA1-4CCF-8E6C-D00F95F51E43}"/>
                        </a:ext>
                      </a:extLst>
                    </p:cNvPr>
                    <p:cNvCxnSpPr>
                      <a:cxnSpLocks/>
                    </p:cNvCxnSpPr>
                    <p:nvPr/>
                  </p:nvCxnSpPr>
                  <p:spPr>
                    <a:xfrm>
                      <a:off x="5451475" y="4216400"/>
                      <a:ext cx="273050" cy="14287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A8881D8-F6E1-404E-9105-C6B277C5B833}"/>
                        </a:ext>
                      </a:extLst>
                    </p:cNvPr>
                    <p:cNvGrpSpPr>
                      <a:grpSpLocks/>
                    </p:cNvGrpSpPr>
                    <p:nvPr/>
                  </p:nvGrpSpPr>
                  <p:grpSpPr>
                    <a:xfrm>
                      <a:off x="3691709" y="1603375"/>
                      <a:ext cx="4829991" cy="4870450"/>
                      <a:chOff x="3691709" y="1603375"/>
                      <a:chExt cx="4829991" cy="4870450"/>
                    </a:xfrm>
                  </p:grpSpPr>
                  <p:cxnSp>
                    <p:nvCxnSpPr>
                      <p:cNvPr id="81" name="Straight Connector 80">
                        <a:extLst>
                          <a:ext uri="{FF2B5EF4-FFF2-40B4-BE49-F238E27FC236}">
                            <a16:creationId xmlns:a16="http://schemas.microsoft.com/office/drawing/2014/main" id="{F83D16FC-906A-446B-A078-C052C00FE886}"/>
                          </a:ext>
                        </a:extLst>
                      </p:cNvPr>
                      <p:cNvCxnSpPr>
                        <a:cxnSpLocks/>
                      </p:cNvCxnSpPr>
                      <p:nvPr/>
                    </p:nvCxnSpPr>
                    <p:spPr>
                      <a:xfrm flipV="1">
                        <a:off x="5467350" y="1681163"/>
                        <a:ext cx="200025" cy="10287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CBE1C-C00A-4E8C-9697-703962C42C0F}"/>
                          </a:ext>
                        </a:extLst>
                      </p:cNvPr>
                      <p:cNvCxnSpPr>
                        <a:cxnSpLocks/>
                      </p:cNvCxnSpPr>
                      <p:nvPr/>
                    </p:nvCxnSpPr>
                    <p:spPr>
                      <a:xfrm flipH="1" flipV="1">
                        <a:off x="4521200" y="2422525"/>
                        <a:ext cx="936625" cy="301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C2BA8C3-277B-4A0E-891D-BA7B4DC96D4A}"/>
                          </a:ext>
                        </a:extLst>
                      </p:cNvPr>
                      <p:cNvGrpSpPr>
                        <a:grpSpLocks/>
                      </p:cNvGrpSpPr>
                      <p:nvPr/>
                    </p:nvGrpSpPr>
                    <p:grpSpPr>
                      <a:xfrm>
                        <a:off x="3691709" y="1603375"/>
                        <a:ext cx="4829991" cy="4870450"/>
                        <a:chOff x="3691709" y="1603375"/>
                        <a:chExt cx="4829991" cy="4870450"/>
                      </a:xfrm>
                    </p:grpSpPr>
                    <p:cxnSp>
                      <p:nvCxnSpPr>
                        <p:cNvPr id="84" name="Straight Connector 83">
                          <a:extLst>
                            <a:ext uri="{FF2B5EF4-FFF2-40B4-BE49-F238E27FC236}">
                              <a16:creationId xmlns:a16="http://schemas.microsoft.com/office/drawing/2014/main" id="{5F15FF4B-70F8-4CD9-A903-085F93D55A8E}"/>
                            </a:ext>
                          </a:extLst>
                        </p:cNvPr>
                        <p:cNvCxnSpPr>
                          <a:cxnSpLocks/>
                        </p:cNvCxnSpPr>
                        <p:nvPr/>
                      </p:nvCxnSpPr>
                      <p:spPr>
                        <a:xfrm flipH="1">
                          <a:off x="4521200" y="1968500"/>
                          <a:ext cx="127000" cy="4508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493BFC6-1AD3-4DF0-B83F-8DB47468AFE2}"/>
                            </a:ext>
                          </a:extLst>
                        </p:cNvPr>
                        <p:cNvGrpSpPr>
                          <a:grpSpLocks/>
                        </p:cNvGrpSpPr>
                        <p:nvPr/>
                      </p:nvGrpSpPr>
                      <p:grpSpPr>
                        <a:xfrm>
                          <a:off x="3691709" y="1603375"/>
                          <a:ext cx="4829991" cy="4870450"/>
                          <a:chOff x="3691709" y="1603375"/>
                          <a:chExt cx="4829991" cy="4870450"/>
                        </a:xfrm>
                      </p:grpSpPr>
                      <p:cxnSp>
                        <p:nvCxnSpPr>
                          <p:cNvPr id="86" name="Straight Connector 85">
                            <a:extLst>
                              <a:ext uri="{FF2B5EF4-FFF2-40B4-BE49-F238E27FC236}">
                                <a16:creationId xmlns:a16="http://schemas.microsoft.com/office/drawing/2014/main" id="{BB87E780-F65C-44E0-9FC3-CEEC05383FC6}"/>
                              </a:ext>
                            </a:extLst>
                          </p:cNvPr>
                          <p:cNvCxnSpPr>
                            <a:cxnSpLocks/>
                          </p:cNvCxnSpPr>
                          <p:nvPr/>
                        </p:nvCxnSpPr>
                        <p:spPr>
                          <a:xfrm flipH="1" flipV="1">
                            <a:off x="3767693" y="3201335"/>
                            <a:ext cx="466170" cy="43245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0118386-ACEC-4068-8BE6-DDC70CD321C6}"/>
                              </a:ext>
                            </a:extLst>
                          </p:cNvPr>
                          <p:cNvGrpSpPr>
                            <a:grpSpLocks/>
                          </p:cNvGrpSpPr>
                          <p:nvPr/>
                        </p:nvGrpSpPr>
                        <p:grpSpPr>
                          <a:xfrm>
                            <a:off x="3691709" y="1603375"/>
                            <a:ext cx="4829991" cy="4870450"/>
                            <a:chOff x="3691709" y="1603375"/>
                            <a:chExt cx="4829991" cy="4870450"/>
                          </a:xfrm>
                        </p:grpSpPr>
                        <p:cxnSp>
                          <p:nvCxnSpPr>
                            <p:cNvPr id="88" name="Straight Connector 87">
                              <a:extLst>
                                <a:ext uri="{FF2B5EF4-FFF2-40B4-BE49-F238E27FC236}">
                                  <a16:creationId xmlns:a16="http://schemas.microsoft.com/office/drawing/2014/main" id="{376C0376-20BB-4AAE-889E-4ABD0945EDA5}"/>
                                </a:ext>
                              </a:extLst>
                            </p:cNvPr>
                            <p:cNvCxnSpPr>
                              <a:cxnSpLocks/>
                            </p:cNvCxnSpPr>
                            <p:nvPr/>
                          </p:nvCxnSpPr>
                          <p:spPr>
                            <a:xfrm flipH="1" flipV="1">
                              <a:off x="5664200" y="1695450"/>
                              <a:ext cx="1298576" cy="1587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76ADFC-727D-481B-8035-D1EF192CD1FC}"/>
                                </a:ext>
                              </a:extLst>
                            </p:cNvPr>
                            <p:cNvCxnSpPr>
                              <a:cxnSpLocks/>
                            </p:cNvCxnSpPr>
                            <p:nvPr/>
                          </p:nvCxnSpPr>
                          <p:spPr>
                            <a:xfrm flipH="1">
                              <a:off x="5667375" y="1603375"/>
                              <a:ext cx="450850" cy="95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D0EE2D0-0CC3-4036-B49F-ACA214E66AD0}"/>
                                </a:ext>
                              </a:extLst>
                            </p:cNvPr>
                            <p:cNvCxnSpPr>
                              <a:cxnSpLocks/>
                            </p:cNvCxnSpPr>
                            <p:nvPr/>
                          </p:nvCxnSpPr>
                          <p:spPr>
                            <a:xfrm flipH="1" flipV="1">
                              <a:off x="6102523" y="1603742"/>
                              <a:ext cx="853902" cy="10758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717C17-CDAE-4C88-AF51-C6DA4277046C}"/>
                                </a:ext>
                              </a:extLst>
                            </p:cNvPr>
                            <p:cNvGrpSpPr>
                              <a:grpSpLocks/>
                            </p:cNvGrpSpPr>
                            <p:nvPr/>
                          </p:nvGrpSpPr>
                          <p:grpSpPr>
                            <a:xfrm>
                              <a:off x="3691709" y="1700213"/>
                              <a:ext cx="4829991" cy="4773612"/>
                              <a:chOff x="3691709" y="1700213"/>
                              <a:chExt cx="4829991" cy="4773612"/>
                            </a:xfrm>
                          </p:grpSpPr>
                          <p:cxnSp>
                            <p:nvCxnSpPr>
                              <p:cNvPr id="92" name="Straight Connector 91">
                                <a:extLst>
                                  <a:ext uri="{FF2B5EF4-FFF2-40B4-BE49-F238E27FC236}">
                                    <a16:creationId xmlns:a16="http://schemas.microsoft.com/office/drawing/2014/main" id="{59415344-3EAA-4291-A942-02B6B9831319}"/>
                                  </a:ext>
                                </a:extLst>
                              </p:cNvPr>
                              <p:cNvCxnSpPr>
                                <a:cxnSpLocks/>
                              </p:cNvCxnSpPr>
                              <p:nvPr/>
                            </p:nvCxnSpPr>
                            <p:spPr>
                              <a:xfrm flipV="1">
                                <a:off x="5462588" y="2309813"/>
                                <a:ext cx="1428750" cy="414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554288-7396-4BC7-B157-6B9B9D10537E}"/>
                                  </a:ext>
                                </a:extLst>
                              </p:cNvPr>
                              <p:cNvCxnSpPr>
                                <a:cxnSpLocks/>
                              </p:cNvCxnSpPr>
                              <p:nvPr/>
                            </p:nvCxnSpPr>
                            <p:spPr>
                              <a:xfrm flipV="1">
                                <a:off x="6553200" y="2309813"/>
                                <a:ext cx="319088" cy="1123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436452-C520-43E7-9E26-B81A6E892455}"/>
                                  </a:ext>
                                </a:extLst>
                              </p:cNvPr>
                              <p:cNvCxnSpPr>
                                <a:cxnSpLocks/>
                              </p:cNvCxnSpPr>
                              <p:nvPr/>
                            </p:nvCxnSpPr>
                            <p:spPr>
                              <a:xfrm flipH="1" flipV="1">
                                <a:off x="6881813" y="2305050"/>
                                <a:ext cx="890587" cy="125253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B5F5BF6-F8B5-4470-84FE-11204BCED59B}"/>
                                  </a:ext>
                                </a:extLst>
                              </p:cNvPr>
                              <p:cNvCxnSpPr>
                                <a:cxnSpLocks/>
                              </p:cNvCxnSpPr>
                              <p:nvPr/>
                            </p:nvCxnSpPr>
                            <p:spPr>
                              <a:xfrm flipH="1">
                                <a:off x="7758113" y="2543175"/>
                                <a:ext cx="276225" cy="10048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966DA3-1963-419A-A348-D22A28B40C9D}"/>
                                  </a:ext>
                                </a:extLst>
                              </p:cNvPr>
                              <p:cNvCxnSpPr>
                                <a:cxnSpLocks/>
                              </p:cNvCxnSpPr>
                              <p:nvPr/>
                            </p:nvCxnSpPr>
                            <p:spPr>
                              <a:xfrm flipH="1" flipV="1">
                                <a:off x="6553200" y="3419475"/>
                                <a:ext cx="1219200" cy="15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AC8647E-832C-4F1D-BC76-602B5F7BFAD8}"/>
                                  </a:ext>
                                </a:extLst>
                              </p:cNvPr>
                              <p:cNvCxnSpPr>
                                <a:cxnSpLocks/>
                              </p:cNvCxnSpPr>
                              <p:nvPr/>
                            </p:nvCxnSpPr>
                            <p:spPr>
                              <a:xfrm>
                                <a:off x="6562725" y="3457575"/>
                                <a:ext cx="323850" cy="12858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BB46FCA-4356-442B-8172-B466F9AD0DFA}"/>
                                  </a:ext>
                                </a:extLst>
                              </p:cNvPr>
                              <p:cNvCxnSpPr>
                                <a:cxnSpLocks/>
                              </p:cNvCxnSpPr>
                              <p:nvPr/>
                            </p:nvCxnSpPr>
                            <p:spPr>
                              <a:xfrm>
                                <a:off x="6962775" y="1733550"/>
                                <a:ext cx="604838" cy="3714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90692E-D699-4EF0-ACA9-DC785E8EBFAA}"/>
                                  </a:ext>
                                </a:extLst>
                              </p:cNvPr>
                              <p:cNvCxnSpPr>
                                <a:cxnSpLocks/>
                              </p:cNvCxnSpPr>
                              <p:nvPr/>
                            </p:nvCxnSpPr>
                            <p:spPr>
                              <a:xfrm>
                                <a:off x="7562850" y="2105025"/>
                                <a:ext cx="466725" cy="4667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BCF48D4-6E4A-4EEF-88F0-071735DA3F52}"/>
                                  </a:ext>
                                </a:extLst>
                              </p:cNvPr>
                              <p:cNvCxnSpPr>
                                <a:cxnSpLocks/>
                              </p:cNvCxnSpPr>
                              <p:nvPr/>
                            </p:nvCxnSpPr>
                            <p:spPr>
                              <a:xfrm>
                                <a:off x="8015288" y="2562225"/>
                                <a:ext cx="433387" cy="809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7CD844E-5699-446A-8A0E-2B76F2823987}"/>
                                  </a:ext>
                                </a:extLst>
                              </p:cNvPr>
                              <p:cNvCxnSpPr>
                                <a:cxnSpLocks/>
                              </p:cNvCxnSpPr>
                              <p:nvPr/>
                            </p:nvCxnSpPr>
                            <p:spPr>
                              <a:xfrm>
                                <a:off x="8462963" y="3357563"/>
                                <a:ext cx="38100" cy="476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6564DD2-6169-4207-950E-6CF9DFA36D73}"/>
                                  </a:ext>
                                </a:extLst>
                              </p:cNvPr>
                              <p:cNvCxnSpPr>
                                <a:cxnSpLocks/>
                              </p:cNvCxnSpPr>
                              <p:nvPr/>
                            </p:nvCxnSpPr>
                            <p:spPr>
                              <a:xfrm>
                                <a:off x="8024813" y="2566988"/>
                                <a:ext cx="476250" cy="12668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834F02-E738-4A12-9403-D3E9E6564E33}"/>
                                  </a:ext>
                                </a:extLst>
                              </p:cNvPr>
                              <p:cNvCxnSpPr>
                                <a:cxnSpLocks/>
                              </p:cNvCxnSpPr>
                              <p:nvPr/>
                            </p:nvCxnSpPr>
                            <p:spPr>
                              <a:xfrm>
                                <a:off x="7767638" y="3552825"/>
                                <a:ext cx="723900" cy="27146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B77F444-77A4-4188-867D-6F80AD9B658C}"/>
                                  </a:ext>
                                </a:extLst>
                              </p:cNvPr>
                              <p:cNvCxnSpPr>
                                <a:cxnSpLocks/>
                              </p:cNvCxnSpPr>
                              <p:nvPr/>
                            </p:nvCxnSpPr>
                            <p:spPr>
                              <a:xfrm flipH="1" flipV="1">
                                <a:off x="5657850" y="1700213"/>
                                <a:ext cx="1247775" cy="619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5638027-2A04-4021-BB7F-6473F3414BCF}"/>
                                  </a:ext>
                                </a:extLst>
                              </p:cNvPr>
                              <p:cNvCxnSpPr>
                                <a:cxnSpLocks/>
                              </p:cNvCxnSpPr>
                              <p:nvPr/>
                            </p:nvCxnSpPr>
                            <p:spPr>
                              <a:xfrm flipH="1">
                                <a:off x="4664075" y="1701800"/>
                                <a:ext cx="1012825" cy="282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9B18F8A-DB1A-4BBE-AE84-0AF8FE02DF87}"/>
                                  </a:ext>
                                </a:extLst>
                              </p:cNvPr>
                              <p:cNvCxnSpPr>
                                <a:cxnSpLocks/>
                              </p:cNvCxnSpPr>
                              <p:nvPr/>
                            </p:nvCxnSpPr>
                            <p:spPr>
                              <a:xfrm flipH="1">
                                <a:off x="4516941" y="1709740"/>
                                <a:ext cx="1158875" cy="7112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D4C7E3-D032-44F2-A5D7-48731ED841B5}"/>
                                  </a:ext>
                                </a:extLst>
                              </p:cNvPr>
                              <p:cNvCxnSpPr>
                                <a:cxnSpLocks/>
                              </p:cNvCxnSpPr>
                              <p:nvPr/>
                            </p:nvCxnSpPr>
                            <p:spPr>
                              <a:xfrm flipH="1">
                                <a:off x="3784600" y="1978025"/>
                                <a:ext cx="873125" cy="1190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22DD265-202F-42F7-B854-A8D85E4D87E0}"/>
                                  </a:ext>
                                </a:extLst>
                              </p:cNvPr>
                              <p:cNvCxnSpPr>
                                <a:cxnSpLocks/>
                              </p:cNvCxnSpPr>
                              <p:nvPr/>
                            </p:nvCxnSpPr>
                            <p:spPr>
                              <a:xfrm flipH="1">
                                <a:off x="3779044" y="2414588"/>
                                <a:ext cx="750094" cy="74771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028F568D-860A-4C3D-9815-2A3D83C9F3C4}"/>
                                  </a:ext>
                                </a:extLst>
                              </p:cNvPr>
                              <p:cNvGrpSpPr>
                                <a:grpSpLocks/>
                              </p:cNvGrpSpPr>
                              <p:nvPr/>
                            </p:nvGrpSpPr>
                            <p:grpSpPr>
                              <a:xfrm>
                                <a:off x="3691709" y="2397125"/>
                                <a:ext cx="4829991" cy="4076700"/>
                                <a:chOff x="3691709" y="2397125"/>
                                <a:chExt cx="4829991" cy="4076700"/>
                              </a:xfrm>
                            </p:grpSpPr>
                            <p:cxnSp>
                              <p:nvCxnSpPr>
                                <p:cNvPr id="110" name="Straight Connector 109">
                                  <a:extLst>
                                    <a:ext uri="{FF2B5EF4-FFF2-40B4-BE49-F238E27FC236}">
                                      <a16:creationId xmlns:a16="http://schemas.microsoft.com/office/drawing/2014/main" id="{33D265D1-754B-48DC-BD7C-2817176D34FA}"/>
                                    </a:ext>
                                  </a:extLst>
                                </p:cNvPr>
                                <p:cNvCxnSpPr>
                                  <a:cxnSpLocks/>
                                </p:cNvCxnSpPr>
                                <p:nvPr/>
                              </p:nvCxnSpPr>
                              <p:spPr>
                                <a:xfrm>
                                  <a:off x="5467350" y="2738438"/>
                                  <a:ext cx="1095375" cy="70008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8D0AE9-5082-4770-B6BC-A8B7B379AFE8}"/>
                                    </a:ext>
                                  </a:extLst>
                                </p:cNvPr>
                                <p:cNvCxnSpPr>
                                  <a:cxnSpLocks/>
                                </p:cNvCxnSpPr>
                                <p:nvPr/>
                              </p:nvCxnSpPr>
                              <p:spPr>
                                <a:xfrm flipH="1">
                                  <a:off x="5448300" y="3438525"/>
                                  <a:ext cx="1114425" cy="7762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3C92E05-436F-4DD7-9943-17B2220270DA}"/>
                                    </a:ext>
                                  </a:extLst>
                                </p:cNvPr>
                                <p:cNvCxnSpPr>
                                  <a:cxnSpLocks/>
                                </p:cNvCxnSpPr>
                                <p:nvPr/>
                              </p:nvCxnSpPr>
                              <p:spPr>
                                <a:xfrm flipH="1">
                                  <a:off x="6886575" y="3548063"/>
                                  <a:ext cx="890588" cy="1176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5191D2-4A66-4203-90EA-933C87504227}"/>
                                    </a:ext>
                                  </a:extLst>
                                </p:cNvPr>
                                <p:cNvCxnSpPr>
                                  <a:cxnSpLocks/>
                                </p:cNvCxnSpPr>
                                <p:nvPr/>
                              </p:nvCxnSpPr>
                              <p:spPr>
                                <a:xfrm>
                                  <a:off x="5453094" y="4208463"/>
                                  <a:ext cx="1447769" cy="52546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BA48419-423E-43C5-A0D2-14E59E15D067}"/>
                                    </a:ext>
                                  </a:extLst>
                                </p:cNvPr>
                                <p:cNvCxnSpPr>
                                  <a:cxnSpLocks/>
                                </p:cNvCxnSpPr>
                                <p:nvPr/>
                              </p:nvCxnSpPr>
                              <p:spPr>
                                <a:xfrm flipH="1">
                                  <a:off x="5721350" y="4727575"/>
                                  <a:ext cx="1177925" cy="9080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4CDD41-36D8-4D83-BB6A-E36D0210A1AD}"/>
                                    </a:ext>
                                  </a:extLst>
                                </p:cNvPr>
                                <p:cNvCxnSpPr>
                                  <a:cxnSpLocks/>
                                </p:cNvCxnSpPr>
                                <p:nvPr/>
                              </p:nvCxnSpPr>
                              <p:spPr>
                                <a:xfrm flipH="1" flipV="1">
                                  <a:off x="6896100" y="4730750"/>
                                  <a:ext cx="1108075"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A5E960-D578-4E3A-8292-A92D73DBBDCA}"/>
                                    </a:ext>
                                  </a:extLst>
                                </p:cNvPr>
                                <p:cNvCxnSpPr>
                                  <a:cxnSpLocks/>
                                </p:cNvCxnSpPr>
                                <p:nvPr/>
                              </p:nvCxnSpPr>
                              <p:spPr>
                                <a:xfrm flipH="1" flipV="1">
                                  <a:off x="7775575" y="3571875"/>
                                  <a:ext cx="257175" cy="142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BDE79A-CF97-44EA-AC1C-B7CBB7D34D91}"/>
                                    </a:ext>
                                  </a:extLst>
                                </p:cNvPr>
                                <p:cNvCxnSpPr>
                                  <a:cxnSpLocks/>
                                </p:cNvCxnSpPr>
                                <p:nvPr/>
                              </p:nvCxnSpPr>
                              <p:spPr>
                                <a:xfrm flipV="1">
                                  <a:off x="8013700" y="3832225"/>
                                  <a:ext cx="508000" cy="11779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8A654F9-72BE-4746-B1C3-974802A6DF4E}"/>
                                    </a:ext>
                                  </a:extLst>
                                </p:cNvPr>
                                <p:cNvCxnSpPr>
                                  <a:cxnSpLocks/>
                                </p:cNvCxnSpPr>
                                <p:nvPr/>
                              </p:nvCxnSpPr>
                              <p:spPr>
                                <a:xfrm flipV="1">
                                  <a:off x="8451850" y="3835400"/>
                                  <a:ext cx="60325" cy="10572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8753BF7-C3FC-424A-A2F1-3ED492D00DE2}"/>
                                    </a:ext>
                                  </a:extLst>
                                </p:cNvPr>
                                <p:cNvCxnSpPr>
                                  <a:cxnSpLocks/>
                                </p:cNvCxnSpPr>
                                <p:nvPr/>
                              </p:nvCxnSpPr>
                              <p:spPr>
                                <a:xfrm flipV="1">
                                  <a:off x="8020050" y="4876800"/>
                                  <a:ext cx="434975" cy="1143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BA6A78D-F526-4AD8-9E9F-D874AF0F5566}"/>
                                    </a:ext>
                                  </a:extLst>
                                </p:cNvPr>
                                <p:cNvCxnSpPr>
                                  <a:cxnSpLocks/>
                                </p:cNvCxnSpPr>
                                <p:nvPr/>
                              </p:nvCxnSpPr>
                              <p:spPr>
                                <a:xfrm>
                                  <a:off x="6905625" y="4721225"/>
                                  <a:ext cx="82550" cy="11493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E7EFF4E-AD9C-4CA8-9770-51F537EEA897}"/>
                                    </a:ext>
                                  </a:extLst>
                                </p:cNvPr>
                                <p:cNvCxnSpPr>
                                  <a:cxnSpLocks/>
                                </p:cNvCxnSpPr>
                                <p:nvPr/>
                              </p:nvCxnSpPr>
                              <p:spPr>
                                <a:xfrm flipH="1">
                                  <a:off x="6988175" y="4987925"/>
                                  <a:ext cx="1047750" cy="860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49A885A-F5B4-4F21-A85A-E50819BF17B7}"/>
                                    </a:ext>
                                  </a:extLst>
                                </p:cNvPr>
                                <p:cNvCxnSpPr>
                                  <a:cxnSpLocks/>
                                </p:cNvCxnSpPr>
                                <p:nvPr/>
                              </p:nvCxnSpPr>
                              <p:spPr>
                                <a:xfrm flipH="1">
                                  <a:off x="7553325" y="4873023"/>
                                  <a:ext cx="901700" cy="11658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C3F912A-A34B-4D98-9A67-224287A19C78}"/>
                                    </a:ext>
                                  </a:extLst>
                                </p:cNvPr>
                                <p:cNvCxnSpPr>
                                  <a:cxnSpLocks/>
                                </p:cNvCxnSpPr>
                                <p:nvPr/>
                              </p:nvCxnSpPr>
                              <p:spPr>
                                <a:xfrm flipH="1">
                                  <a:off x="7562850" y="4994275"/>
                                  <a:ext cx="457200" cy="1044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FBD0658-EDA0-4BEB-ADE2-CEE06BC95FC9}"/>
                                    </a:ext>
                                  </a:extLst>
                                </p:cNvPr>
                                <p:cNvCxnSpPr>
                                  <a:cxnSpLocks/>
                                </p:cNvCxnSpPr>
                                <p:nvPr/>
                              </p:nvCxnSpPr>
                              <p:spPr>
                                <a:xfrm flipH="1">
                                  <a:off x="6102350" y="6369050"/>
                                  <a:ext cx="447675" cy="1047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EB1BEF1-90C6-4D29-A54C-4E088E507329}"/>
                                    </a:ext>
                                  </a:extLst>
                                </p:cNvPr>
                                <p:cNvCxnSpPr>
                                  <a:cxnSpLocks/>
                                </p:cNvCxnSpPr>
                                <p:nvPr/>
                              </p:nvCxnSpPr>
                              <p:spPr>
                                <a:xfrm flipH="1">
                                  <a:off x="6529474" y="6026150"/>
                                  <a:ext cx="1039726"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9D182E2F-0C94-4972-846A-42B415225786}"/>
                                    </a:ext>
                                  </a:extLst>
                                </p:cNvPr>
                                <p:cNvGrpSpPr>
                                  <a:grpSpLocks/>
                                </p:cNvGrpSpPr>
                                <p:nvPr/>
                              </p:nvGrpSpPr>
                              <p:grpSpPr>
                                <a:xfrm>
                                  <a:off x="3691709" y="2397125"/>
                                  <a:ext cx="2035991" cy="3575050"/>
                                  <a:chOff x="3691709" y="2397125"/>
                                  <a:chExt cx="2035991" cy="3575050"/>
                                </a:xfrm>
                              </p:grpSpPr>
                              <p:cxnSp>
                                <p:nvCxnSpPr>
                                  <p:cNvPr id="130" name="Straight Connector 129">
                                    <a:extLst>
                                      <a:ext uri="{FF2B5EF4-FFF2-40B4-BE49-F238E27FC236}">
                                        <a16:creationId xmlns:a16="http://schemas.microsoft.com/office/drawing/2014/main" id="{C2D41FBE-FC0C-4489-8E9F-8A411E304EB2}"/>
                                      </a:ext>
                                    </a:extLst>
                                  </p:cNvPr>
                                  <p:cNvCxnSpPr>
                                    <a:cxnSpLocks/>
                                  </p:cNvCxnSpPr>
                                  <p:nvPr/>
                                </p:nvCxnSpPr>
                                <p:spPr>
                                  <a:xfrm flipH="1">
                                    <a:off x="4225925" y="2727325"/>
                                    <a:ext cx="1231900" cy="911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66B6A7-2F57-4367-9871-152EE080230A}"/>
                                      </a:ext>
                                    </a:extLst>
                                  </p:cNvPr>
                                  <p:cNvCxnSpPr>
                                    <a:cxnSpLocks/>
                                  </p:cNvCxnSpPr>
                                  <p:nvPr/>
                                </p:nvCxnSpPr>
                                <p:spPr>
                                  <a:xfrm flipH="1">
                                    <a:off x="4225925" y="2397125"/>
                                    <a:ext cx="298450" cy="1241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99ADFA9-60F4-4D18-BF09-B0619AE3F804}"/>
                                      </a:ext>
                                    </a:extLst>
                                  </p:cNvPr>
                                  <p:cNvCxnSpPr>
                                    <a:cxnSpLocks/>
                                  </p:cNvCxnSpPr>
                                  <p:nvPr/>
                                </p:nvCxnSpPr>
                                <p:spPr>
                                  <a:xfrm flipH="1" flipV="1">
                                    <a:off x="4225925" y="3625197"/>
                                    <a:ext cx="1231900" cy="60866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97AAEFB-95C4-433A-86A9-35B1E8257CEB}"/>
                                      </a:ext>
                                    </a:extLst>
                                  </p:cNvPr>
                                  <p:cNvCxnSpPr>
                                    <a:cxnSpLocks/>
                                  </p:cNvCxnSpPr>
                                  <p:nvPr/>
                                </p:nvCxnSpPr>
                                <p:spPr>
                                  <a:xfrm flipH="1" flipV="1">
                                    <a:off x="4233863" y="3631406"/>
                                    <a:ext cx="296862" cy="1356519"/>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FEB52F7-48DE-469C-A9A7-79130C5A8ED1}"/>
                                      </a:ext>
                                    </a:extLst>
                                  </p:cNvPr>
                                  <p:cNvCxnSpPr>
                                    <a:cxnSpLocks/>
                                  </p:cNvCxnSpPr>
                                  <p:nvPr/>
                                </p:nvCxnSpPr>
                                <p:spPr>
                                  <a:xfrm flipV="1">
                                    <a:off x="4530725" y="4210050"/>
                                    <a:ext cx="936625" cy="7715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1BB097-5514-44B3-966B-9B3FCFC18877}"/>
                                      </a:ext>
                                    </a:extLst>
                                  </p:cNvPr>
                                  <p:cNvCxnSpPr>
                                    <a:cxnSpLocks/>
                                  </p:cNvCxnSpPr>
                                  <p:nvPr/>
                                </p:nvCxnSpPr>
                                <p:spPr>
                                  <a:xfrm flipV="1">
                                    <a:off x="3752849" y="3616325"/>
                                    <a:ext cx="479426" cy="109215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6BDE74F-8D5C-4739-B864-FFE02573C6C0}"/>
                                      </a:ext>
                                    </a:extLst>
                                  </p:cNvPr>
                                  <p:cNvCxnSpPr>
                                    <a:cxnSpLocks/>
                                  </p:cNvCxnSpPr>
                                  <p:nvPr/>
                                </p:nvCxnSpPr>
                                <p:spPr>
                                  <a:xfrm>
                                    <a:off x="3759200" y="4702175"/>
                                    <a:ext cx="790575" cy="279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946F9FD-00A9-492A-8B9A-9A66B15F35C7}"/>
                                      </a:ext>
                                    </a:extLst>
                                  </p:cNvPr>
                                  <p:cNvCxnSpPr>
                                    <a:cxnSpLocks/>
                                  </p:cNvCxnSpPr>
                                  <p:nvPr/>
                                </p:nvCxnSpPr>
                                <p:spPr>
                                  <a:xfrm flipH="1">
                                    <a:off x="3692525" y="3192557"/>
                                    <a:ext cx="54325" cy="101749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81DC996-C9E7-40D4-8D43-83EABEF0FA09}"/>
                                      </a:ext>
                                    </a:extLst>
                                  </p:cNvPr>
                                  <p:cNvCxnSpPr>
                                    <a:cxnSpLocks/>
                                  </p:cNvCxnSpPr>
                                  <p:nvPr/>
                                </p:nvCxnSpPr>
                                <p:spPr>
                                  <a:xfrm>
                                    <a:off x="3691709" y="4196300"/>
                                    <a:ext cx="57966" cy="512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477C69E-DC21-4B6F-85B5-CA155199963B}"/>
                                      </a:ext>
                                    </a:extLst>
                                  </p:cNvPr>
                                  <p:cNvCxnSpPr>
                                    <a:cxnSpLocks/>
                                  </p:cNvCxnSpPr>
                                  <p:nvPr/>
                                </p:nvCxnSpPr>
                                <p:spPr>
                                  <a:xfrm flipH="1">
                                    <a:off x="3759200" y="3151932"/>
                                    <a:ext cx="1938" cy="153754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65F2682-B8CA-4F8E-9A79-05B94159B443}"/>
                                      </a:ext>
                                    </a:extLst>
                                  </p:cNvPr>
                                  <p:cNvCxnSpPr>
                                    <a:cxnSpLocks/>
                                  </p:cNvCxnSpPr>
                                  <p:nvPr/>
                                </p:nvCxnSpPr>
                                <p:spPr>
                                  <a:xfrm flipH="1" flipV="1">
                                    <a:off x="4540250" y="4984750"/>
                                    <a:ext cx="1187450" cy="657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5D1DEFC-5E81-4475-B8DF-42667EBEEC71}"/>
                                      </a:ext>
                                    </a:extLst>
                                  </p:cNvPr>
                                  <p:cNvCxnSpPr>
                                    <a:cxnSpLocks/>
                                  </p:cNvCxnSpPr>
                                  <p:nvPr/>
                                </p:nvCxnSpPr>
                                <p:spPr>
                                  <a:xfrm flipH="1" flipV="1">
                                    <a:off x="4521200" y="4972050"/>
                                    <a:ext cx="146050" cy="1000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F15D9B-31FF-424B-BCF6-A29AB9CED085}"/>
                                      </a:ext>
                                    </a:extLst>
                                  </p:cNvPr>
                                  <p:cNvCxnSpPr>
                                    <a:cxnSpLocks/>
                                  </p:cNvCxnSpPr>
                                  <p:nvPr/>
                                </p:nvCxnSpPr>
                                <p:spPr>
                                  <a:xfrm flipH="1" flipV="1">
                                    <a:off x="3756675" y="4689475"/>
                                    <a:ext cx="415275" cy="8286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CAC5188-44B5-4228-82AE-EFF7BA002A55}"/>
                                      </a:ext>
                                    </a:extLst>
                                  </p:cNvPr>
                                  <p:cNvCxnSpPr>
                                    <a:cxnSpLocks/>
                                  </p:cNvCxnSpPr>
                                  <p:nvPr/>
                                </p:nvCxnSpPr>
                                <p:spPr>
                                  <a:xfrm flipH="1" flipV="1">
                                    <a:off x="4156726" y="5499716"/>
                                    <a:ext cx="504174" cy="45023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645AFEE-D65A-44EF-A933-A781425EA9DE}"/>
                                      </a:ext>
                                    </a:extLst>
                                  </p:cNvPr>
                                  <p:cNvCxnSpPr>
                                    <a:cxnSpLocks/>
                                  </p:cNvCxnSpPr>
                                  <p:nvPr/>
                                </p:nvCxnSpPr>
                                <p:spPr>
                                  <a:xfrm flipH="1" flipV="1">
                                    <a:off x="3749675" y="4690045"/>
                                    <a:ext cx="930275" cy="12726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7" name="Straight Connector 126">
                                  <a:extLst>
                                    <a:ext uri="{FF2B5EF4-FFF2-40B4-BE49-F238E27FC236}">
                                      <a16:creationId xmlns:a16="http://schemas.microsoft.com/office/drawing/2014/main" id="{55821368-A29F-4F9A-912B-131E81948080}"/>
                                    </a:ext>
                                  </a:extLst>
                                </p:cNvPr>
                                <p:cNvCxnSpPr>
                                  <a:cxnSpLocks/>
                                </p:cNvCxnSpPr>
                                <p:nvPr/>
                              </p:nvCxnSpPr>
                              <p:spPr>
                                <a:xfrm flipH="1" flipV="1">
                                  <a:off x="4650121" y="5939098"/>
                                  <a:ext cx="594979" cy="4077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F87B6D5-3BB5-486A-AD7E-7B0474CA03A0}"/>
                                    </a:ext>
                                  </a:extLst>
                                </p:cNvPr>
                                <p:cNvCxnSpPr>
                                  <a:cxnSpLocks/>
                                </p:cNvCxnSpPr>
                                <p:nvPr/>
                              </p:nvCxnSpPr>
                              <p:spPr>
                                <a:xfrm flipH="1" flipV="1">
                                  <a:off x="4673600" y="5959475"/>
                                  <a:ext cx="1444625" cy="5080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3E9C754-C8EA-403A-B8D9-51C0EEEA387B}"/>
                                    </a:ext>
                                  </a:extLst>
                                </p:cNvPr>
                                <p:cNvCxnSpPr>
                                  <a:cxnSpLocks/>
                                </p:cNvCxnSpPr>
                                <p:nvPr/>
                              </p:nvCxnSpPr>
                              <p:spPr>
                                <a:xfrm flipH="1" flipV="1">
                                  <a:off x="5228589" y="6336290"/>
                                  <a:ext cx="889636" cy="12483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grpSp>
        <p:cxnSp>
          <p:nvCxnSpPr>
            <p:cNvPr id="11" name="Straight Connector 10">
              <a:extLst>
                <a:ext uri="{FF2B5EF4-FFF2-40B4-BE49-F238E27FC236}">
                  <a16:creationId xmlns:a16="http://schemas.microsoft.com/office/drawing/2014/main" id="{926F0149-9103-4DF5-90CD-9BB32705A657}"/>
                </a:ext>
              </a:extLst>
            </p:cNvPr>
            <p:cNvCxnSpPr>
              <a:cxnSpLocks/>
            </p:cNvCxnSpPr>
            <p:nvPr/>
          </p:nvCxnSpPr>
          <p:spPr>
            <a:xfrm flipH="1">
              <a:off x="7888749" y="4744813"/>
              <a:ext cx="365449" cy="26566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43DAC94-AFAA-41C2-A766-625091487FEB}"/>
                </a:ext>
              </a:extLst>
            </p:cNvPr>
            <p:cNvSpPr/>
            <p:nvPr/>
          </p:nvSpPr>
          <p:spPr bwMode="auto">
            <a:xfrm>
              <a:off x="7618302" y="4071454"/>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E99E59B-6AC2-4483-AA32-98AFAC31F8D0}"/>
                </a:ext>
              </a:extLst>
            </p:cNvPr>
            <p:cNvSpPr/>
            <p:nvPr/>
          </p:nvSpPr>
          <p:spPr bwMode="auto">
            <a:xfrm>
              <a:off x="8219016" y="4720677"/>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F65FD4B9-C1B1-41D6-9185-06A1420F6346}"/>
                </a:ext>
              </a:extLst>
            </p:cNvPr>
            <p:cNvSpPr/>
            <p:nvPr/>
          </p:nvSpPr>
          <p:spPr bwMode="auto">
            <a:xfrm>
              <a:off x="6949726" y="4260717"/>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DED7EA8-C344-4DEA-9634-C2395AB979B0}"/>
                </a:ext>
              </a:extLst>
            </p:cNvPr>
            <p:cNvSpPr/>
            <p:nvPr/>
          </p:nvSpPr>
          <p:spPr bwMode="auto">
            <a:xfrm>
              <a:off x="7246312" y="3360903"/>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F6BB65D-14D8-475C-B90C-890A52965A30}"/>
                </a:ext>
              </a:extLst>
            </p:cNvPr>
            <p:cNvSpPr/>
            <p:nvPr/>
          </p:nvSpPr>
          <p:spPr bwMode="auto">
            <a:xfrm>
              <a:off x="8183828" y="33156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7076ED4-0BF1-44EB-BB77-738D271DB793}"/>
                </a:ext>
              </a:extLst>
            </p:cNvPr>
            <p:cNvSpPr/>
            <p:nvPr/>
          </p:nvSpPr>
          <p:spPr bwMode="auto">
            <a:xfrm>
              <a:off x="8822243" y="39138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E31C5A3-24EA-44FE-BCB7-9934F5D4F8BB}"/>
                </a:ext>
              </a:extLst>
            </p:cNvPr>
            <p:cNvSpPr/>
            <p:nvPr/>
          </p:nvSpPr>
          <p:spPr bwMode="auto">
            <a:xfrm>
              <a:off x="8631221" y="4376335"/>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875BB3A7-3839-4D37-AC24-1BF944FED641}"/>
                </a:ext>
              </a:extLst>
            </p:cNvPr>
            <p:cNvSpPr/>
            <p:nvPr/>
          </p:nvSpPr>
          <p:spPr bwMode="auto">
            <a:xfrm>
              <a:off x="8799622" y="4326066"/>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7B57BE49-0C15-4A5B-B7A6-F111A15A49F3}"/>
                </a:ext>
              </a:extLst>
            </p:cNvPr>
            <p:cNvSpPr/>
            <p:nvPr/>
          </p:nvSpPr>
          <p:spPr bwMode="auto">
            <a:xfrm>
              <a:off x="7869647" y="4961968"/>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DD6C5D5D-672D-47A8-9A64-BA0E61DD969F}"/>
                </a:ext>
              </a:extLst>
            </p:cNvPr>
            <p:cNvSpPr/>
            <p:nvPr/>
          </p:nvSpPr>
          <p:spPr bwMode="auto">
            <a:xfrm>
              <a:off x="7299095" y="4755866"/>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BEC0BEB9-11F2-4468-8130-31F20028AA38}"/>
                </a:ext>
              </a:extLst>
            </p:cNvPr>
            <p:cNvSpPr/>
            <p:nvPr/>
          </p:nvSpPr>
          <p:spPr bwMode="auto">
            <a:xfrm>
              <a:off x="7110712" y="4586459"/>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0B20DE2B-53FD-404F-9898-FF1213B7F99B}"/>
                </a:ext>
              </a:extLst>
            </p:cNvPr>
            <p:cNvSpPr/>
            <p:nvPr/>
          </p:nvSpPr>
          <p:spPr bwMode="auto">
            <a:xfrm>
              <a:off x="7535484" y="4918234"/>
              <a:ext cx="44991" cy="4122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9BF9AFB6-C609-4696-8C39-DA1C6EC84FA0}"/>
                </a:ext>
              </a:extLst>
            </p:cNvPr>
            <p:cNvSpPr/>
            <p:nvPr/>
          </p:nvSpPr>
          <p:spPr bwMode="auto">
            <a:xfrm>
              <a:off x="8053254" y="49333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D4A5966C-C767-4058-AC5A-B99FBAAD56CF}"/>
                </a:ext>
              </a:extLst>
            </p:cNvPr>
            <p:cNvSpPr/>
            <p:nvPr/>
          </p:nvSpPr>
          <p:spPr bwMode="auto">
            <a:xfrm>
              <a:off x="8814828" y="37369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AF4C8C83-BD25-466A-A37B-14CA35713A40}"/>
                </a:ext>
              </a:extLst>
            </p:cNvPr>
            <p:cNvSpPr/>
            <p:nvPr/>
          </p:nvSpPr>
          <p:spPr bwMode="auto">
            <a:xfrm>
              <a:off x="6927230" y="4071203"/>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3D8AC724-E8AB-4B2E-BD68-BC76F71DDD31}"/>
                </a:ext>
              </a:extLst>
            </p:cNvPr>
            <p:cNvSpPr/>
            <p:nvPr/>
          </p:nvSpPr>
          <p:spPr bwMode="auto">
            <a:xfrm>
              <a:off x="7299095" y="3179935"/>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823BFCDF-3208-4495-99C6-EAE2C0B7150A}"/>
                </a:ext>
              </a:extLst>
            </p:cNvPr>
            <p:cNvSpPr/>
            <p:nvPr/>
          </p:nvSpPr>
          <p:spPr bwMode="auto">
            <a:xfrm>
              <a:off x="7703759" y="3074370"/>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6777DC88-4908-49F7-94D0-F6BF98B68B2E}"/>
                </a:ext>
              </a:extLst>
            </p:cNvPr>
            <p:cNvSpPr/>
            <p:nvPr/>
          </p:nvSpPr>
          <p:spPr bwMode="auto">
            <a:xfrm>
              <a:off x="8457919" y="3239252"/>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676E629C-CB45-487E-B85D-88E147ABBC10}"/>
                </a:ext>
              </a:extLst>
            </p:cNvPr>
            <p:cNvSpPr/>
            <p:nvPr/>
          </p:nvSpPr>
          <p:spPr bwMode="auto">
            <a:xfrm>
              <a:off x="7879826" y="3048230"/>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2E87A-DC40-48CF-AAE3-F0128EFC7F31}"/>
                </a:ext>
              </a:extLst>
            </p:cNvPr>
            <p:cNvGrpSpPr/>
            <p:nvPr/>
          </p:nvGrpSpPr>
          <p:grpSpPr>
            <a:xfrm>
              <a:off x="7593294" y="3456460"/>
              <a:ext cx="111031" cy="111031"/>
              <a:chOff x="5317808" y="2595361"/>
              <a:chExt cx="280511" cy="280511"/>
            </a:xfrm>
          </p:grpSpPr>
          <p:sp>
            <p:nvSpPr>
              <p:cNvPr id="67" name="Oval 66">
                <a:extLst>
                  <a:ext uri="{FF2B5EF4-FFF2-40B4-BE49-F238E27FC236}">
                    <a16:creationId xmlns:a16="http://schemas.microsoft.com/office/drawing/2014/main" id="{9B2B967E-AA90-4DB9-8475-A79F19363034}"/>
                  </a:ext>
                </a:extLst>
              </p:cNvPr>
              <p:cNvSpPr/>
              <p:nvPr/>
            </p:nvSpPr>
            <p:spPr bwMode="auto">
              <a:xfrm>
                <a:off x="5379958" y="2657511"/>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8287834-7410-4F44-83AE-A25DA7C6E986}"/>
                  </a:ext>
                </a:extLst>
              </p:cNvPr>
              <p:cNvSpPr/>
              <p:nvPr/>
            </p:nvSpPr>
            <p:spPr bwMode="auto">
              <a:xfrm>
                <a:off x="5317808" y="2595361"/>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A82C8C8-A4EB-46A5-8B59-3F71C9E8519D}"/>
                </a:ext>
              </a:extLst>
            </p:cNvPr>
            <p:cNvGrpSpPr/>
            <p:nvPr/>
          </p:nvGrpSpPr>
          <p:grpSpPr>
            <a:xfrm>
              <a:off x="8506083" y="3785717"/>
              <a:ext cx="111031" cy="111031"/>
              <a:chOff x="7623889" y="3427199"/>
              <a:chExt cx="280511" cy="280511"/>
            </a:xfrm>
          </p:grpSpPr>
          <p:sp>
            <p:nvSpPr>
              <p:cNvPr id="65" name="Oval 64">
                <a:extLst>
                  <a:ext uri="{FF2B5EF4-FFF2-40B4-BE49-F238E27FC236}">
                    <a16:creationId xmlns:a16="http://schemas.microsoft.com/office/drawing/2014/main" id="{BA0B369E-FBC5-4EFC-BEEC-29487284353F}"/>
                  </a:ext>
                </a:extLst>
              </p:cNvPr>
              <p:cNvSpPr/>
              <p:nvPr/>
            </p:nvSpPr>
            <p:spPr bwMode="auto">
              <a:xfrm>
                <a:off x="7686039" y="3489349"/>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F47B17F8-46A0-463D-9E28-7E80058ED1AF}"/>
                  </a:ext>
                </a:extLst>
              </p:cNvPr>
              <p:cNvSpPr/>
              <p:nvPr/>
            </p:nvSpPr>
            <p:spPr bwMode="auto">
              <a:xfrm>
                <a:off x="7623889" y="3427199"/>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38D33166-C35F-46E7-84E0-E8776FF5F34D}"/>
                </a:ext>
              </a:extLst>
            </p:cNvPr>
            <p:cNvGrpSpPr/>
            <p:nvPr/>
          </p:nvGrpSpPr>
          <p:grpSpPr>
            <a:xfrm>
              <a:off x="8003349" y="3710258"/>
              <a:ext cx="157819" cy="157818"/>
              <a:chOff x="6328316" y="3244804"/>
              <a:chExt cx="398716" cy="398714"/>
            </a:xfrm>
          </p:grpSpPr>
          <p:sp>
            <p:nvSpPr>
              <p:cNvPr id="62" name="Oval 61">
                <a:extLst>
                  <a:ext uri="{FF2B5EF4-FFF2-40B4-BE49-F238E27FC236}">
                    <a16:creationId xmlns:a16="http://schemas.microsoft.com/office/drawing/2014/main" id="{07C2D389-000F-4BFB-B7E5-F732F1337835}"/>
                  </a:ext>
                </a:extLst>
              </p:cNvPr>
              <p:cNvSpPr/>
              <p:nvPr/>
            </p:nvSpPr>
            <p:spPr bwMode="auto">
              <a:xfrm>
                <a:off x="6449569" y="3366056"/>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030E41D4-1FC2-4D4F-B501-34F8C888A2B8}"/>
                  </a:ext>
                </a:extLst>
              </p:cNvPr>
              <p:cNvSpPr/>
              <p:nvPr/>
            </p:nvSpPr>
            <p:spPr bwMode="auto">
              <a:xfrm>
                <a:off x="6387419" y="3303906"/>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FAA0AA43-D8F5-44F0-B7F2-AA2168B82ABA}"/>
                  </a:ext>
                </a:extLst>
              </p:cNvPr>
              <p:cNvSpPr/>
              <p:nvPr/>
            </p:nvSpPr>
            <p:spPr bwMode="auto">
              <a:xfrm>
                <a:off x="6328316" y="3244804"/>
                <a:ext cx="398716" cy="398714"/>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B0A2387-DAB2-415A-AE07-714E3F27823E}"/>
                </a:ext>
              </a:extLst>
            </p:cNvPr>
            <p:cNvGrpSpPr/>
            <p:nvPr/>
          </p:nvGrpSpPr>
          <p:grpSpPr>
            <a:xfrm>
              <a:off x="7202062" y="4321835"/>
              <a:ext cx="157819" cy="157818"/>
              <a:chOff x="6328316" y="3244804"/>
              <a:chExt cx="398716" cy="398714"/>
            </a:xfrm>
          </p:grpSpPr>
          <p:sp>
            <p:nvSpPr>
              <p:cNvPr id="59" name="Oval 58">
                <a:extLst>
                  <a:ext uri="{FF2B5EF4-FFF2-40B4-BE49-F238E27FC236}">
                    <a16:creationId xmlns:a16="http://schemas.microsoft.com/office/drawing/2014/main" id="{17A3BB15-E4B1-467F-9D9C-5A96FA9F8CC8}"/>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730C8869-82E0-449E-9C8E-79735DF365C7}"/>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938BABE0-0620-4A24-978B-33D9BAEF58B2}"/>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005166D4-4F61-4F2A-83AB-D1B848782AC7}"/>
                </a:ext>
              </a:extLst>
            </p:cNvPr>
            <p:cNvGrpSpPr/>
            <p:nvPr/>
          </p:nvGrpSpPr>
          <p:grpSpPr>
            <a:xfrm>
              <a:off x="7703759" y="4607070"/>
              <a:ext cx="111031" cy="111031"/>
              <a:chOff x="5317808" y="2595361"/>
              <a:chExt cx="280511" cy="280511"/>
            </a:xfrm>
          </p:grpSpPr>
          <p:sp>
            <p:nvSpPr>
              <p:cNvPr id="57" name="Oval 56">
                <a:extLst>
                  <a:ext uri="{FF2B5EF4-FFF2-40B4-BE49-F238E27FC236}">
                    <a16:creationId xmlns:a16="http://schemas.microsoft.com/office/drawing/2014/main" id="{0283F3C8-407D-4614-9A07-0E750C30BCA1}"/>
                  </a:ext>
                </a:extLst>
              </p:cNvPr>
              <p:cNvSpPr/>
              <p:nvPr/>
            </p:nvSpPr>
            <p:spPr bwMode="auto">
              <a:xfrm>
                <a:off x="5379958" y="2657511"/>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B914DF0F-894C-4DFC-8D77-A3134D2F9E9D}"/>
                  </a:ext>
                </a:extLst>
              </p:cNvPr>
              <p:cNvSpPr/>
              <p:nvPr/>
            </p:nvSpPr>
            <p:spPr bwMode="auto">
              <a:xfrm>
                <a:off x="5317808" y="2595361"/>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B4C0DBE-9509-428D-A610-AAB6DDEC4BE4}"/>
                </a:ext>
              </a:extLst>
            </p:cNvPr>
            <p:cNvGrpSpPr/>
            <p:nvPr/>
          </p:nvGrpSpPr>
          <p:grpSpPr>
            <a:xfrm>
              <a:off x="8399983" y="4738787"/>
              <a:ext cx="157819" cy="157818"/>
              <a:chOff x="6328316" y="3244804"/>
              <a:chExt cx="398716" cy="398714"/>
            </a:xfrm>
          </p:grpSpPr>
          <p:sp>
            <p:nvSpPr>
              <p:cNvPr id="54" name="Oval 53">
                <a:extLst>
                  <a:ext uri="{FF2B5EF4-FFF2-40B4-BE49-F238E27FC236}">
                    <a16:creationId xmlns:a16="http://schemas.microsoft.com/office/drawing/2014/main" id="{EA777E15-3B0B-49A0-B60F-5F77EA2D1A89}"/>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403BF4F6-89EF-4EE7-B1D0-CB04F69C42E0}"/>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0D6D4DB1-F939-4FD5-B808-C786C138700B}"/>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41B0AB4-F979-4449-9818-F038F88D68F7}"/>
                </a:ext>
              </a:extLst>
            </p:cNvPr>
            <p:cNvGrpSpPr/>
            <p:nvPr/>
          </p:nvGrpSpPr>
          <p:grpSpPr>
            <a:xfrm>
              <a:off x="8606621" y="3390571"/>
              <a:ext cx="111031" cy="111031"/>
              <a:chOff x="7623889" y="3427199"/>
              <a:chExt cx="280511" cy="280511"/>
            </a:xfrm>
          </p:grpSpPr>
          <p:sp>
            <p:nvSpPr>
              <p:cNvPr id="52" name="Oval 51">
                <a:extLst>
                  <a:ext uri="{FF2B5EF4-FFF2-40B4-BE49-F238E27FC236}">
                    <a16:creationId xmlns:a16="http://schemas.microsoft.com/office/drawing/2014/main" id="{626039F0-0233-4AF3-AFDE-B80927CC3D94}"/>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45A2414-330D-48A8-86C8-1A6F5D21C14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D0E1B07E-65E8-40E9-B434-EC0264F67462}"/>
                </a:ext>
              </a:extLst>
            </p:cNvPr>
            <p:cNvGrpSpPr/>
            <p:nvPr/>
          </p:nvGrpSpPr>
          <p:grpSpPr>
            <a:xfrm>
              <a:off x="8161606" y="3029657"/>
              <a:ext cx="157819" cy="157818"/>
              <a:chOff x="6328316" y="3244804"/>
              <a:chExt cx="398716" cy="398714"/>
            </a:xfrm>
          </p:grpSpPr>
          <p:sp>
            <p:nvSpPr>
              <p:cNvPr id="49" name="Oval 48">
                <a:extLst>
                  <a:ext uri="{FF2B5EF4-FFF2-40B4-BE49-F238E27FC236}">
                    <a16:creationId xmlns:a16="http://schemas.microsoft.com/office/drawing/2014/main" id="{3A2804EE-4E84-4EDD-A479-30B89DFF8403}"/>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87C8F5C5-08AD-495E-93BC-93AC385710CF}"/>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0D90231-845B-4D06-BC10-D0AF90E18163}"/>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0B46CB9-0A81-4F94-AAE5-4F5E1FDCF405}"/>
                </a:ext>
              </a:extLst>
            </p:cNvPr>
            <p:cNvGrpSpPr/>
            <p:nvPr/>
          </p:nvGrpSpPr>
          <p:grpSpPr>
            <a:xfrm>
              <a:off x="6923554" y="3633396"/>
              <a:ext cx="111031" cy="111031"/>
              <a:chOff x="5317808" y="2595361"/>
              <a:chExt cx="280511" cy="280511"/>
            </a:xfrm>
          </p:grpSpPr>
          <p:sp>
            <p:nvSpPr>
              <p:cNvPr id="47" name="Oval 46">
                <a:extLst>
                  <a:ext uri="{FF2B5EF4-FFF2-40B4-BE49-F238E27FC236}">
                    <a16:creationId xmlns:a16="http://schemas.microsoft.com/office/drawing/2014/main" id="{FB77FEF5-E643-490E-9629-CFDF5CF864B1}"/>
                  </a:ext>
                </a:extLst>
              </p:cNvPr>
              <p:cNvSpPr/>
              <p:nvPr/>
            </p:nvSpPr>
            <p:spPr bwMode="auto">
              <a:xfrm>
                <a:off x="5379958" y="2657511"/>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273539B3-D491-44E2-A7C9-49EE3AAAA795}"/>
                  </a:ext>
                </a:extLst>
              </p:cNvPr>
              <p:cNvSpPr/>
              <p:nvPr/>
            </p:nvSpPr>
            <p:spPr bwMode="auto">
              <a:xfrm>
                <a:off x="5317808" y="2595361"/>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5886297-9514-454F-905B-1D1AD8A221BD}"/>
                </a:ext>
              </a:extLst>
            </p:cNvPr>
            <p:cNvGrpSpPr/>
            <p:nvPr/>
          </p:nvGrpSpPr>
          <p:grpSpPr>
            <a:xfrm>
              <a:off x="8162522" y="4242182"/>
              <a:ext cx="111031" cy="111031"/>
              <a:chOff x="7623889" y="3427199"/>
              <a:chExt cx="280511" cy="280511"/>
            </a:xfrm>
          </p:grpSpPr>
          <p:sp>
            <p:nvSpPr>
              <p:cNvPr id="45" name="Oval 44">
                <a:extLst>
                  <a:ext uri="{FF2B5EF4-FFF2-40B4-BE49-F238E27FC236}">
                    <a16:creationId xmlns:a16="http://schemas.microsoft.com/office/drawing/2014/main" id="{4879735E-D552-49AC-A089-12A6CBAE14F5}"/>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830976C9-04B2-4B5F-8119-2A789F26BBF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F46E5C4D-83D0-4FA9-8480-00089CE43D96}"/>
                </a:ext>
              </a:extLst>
            </p:cNvPr>
            <p:cNvGrpSpPr/>
            <p:nvPr/>
          </p:nvGrpSpPr>
          <p:grpSpPr>
            <a:xfrm>
              <a:off x="7090365" y="3777885"/>
              <a:ext cx="157819" cy="157818"/>
              <a:chOff x="6328316" y="3244804"/>
              <a:chExt cx="398716" cy="398714"/>
            </a:xfrm>
          </p:grpSpPr>
          <p:sp>
            <p:nvSpPr>
              <p:cNvPr id="42" name="Oval 41">
                <a:extLst>
                  <a:ext uri="{FF2B5EF4-FFF2-40B4-BE49-F238E27FC236}">
                    <a16:creationId xmlns:a16="http://schemas.microsoft.com/office/drawing/2014/main" id="{82C876DD-2258-4198-9CC1-D5CCF9863170}"/>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B66C053-2691-4946-827C-3A005DD847F2}"/>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95624DC-FAE5-4B8E-8D3F-A0B2347031B3}"/>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367532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Identity and Access Management_Title Slide gray">
    <p:bg>
      <p:bgRef idx="1001">
        <a:schemeClr val="bg2"/>
      </p:bgRef>
    </p:bg>
    <p:spTree>
      <p:nvGrpSpPr>
        <p:cNvPr id="1" name=""/>
        <p:cNvGrpSpPr/>
        <p:nvPr/>
      </p:nvGrpSpPr>
      <p:grpSpPr>
        <a:xfrm>
          <a:off x="0" y="0"/>
          <a:ext cx="0" cy="0"/>
          <a:chOff x="0" y="0"/>
          <a:chExt cx="0" cy="0"/>
        </a:xfrm>
      </p:grpSpPr>
      <p:sp>
        <p:nvSpPr>
          <p:cNvPr id="2" name="Graphic 30">
            <a:extLst>
              <a:ext uri="{FF2B5EF4-FFF2-40B4-BE49-F238E27FC236}">
                <a16:creationId xmlns:a16="http://schemas.microsoft.com/office/drawing/2014/main" id="{0680DC67-96BB-BD8B-627B-DD21AD1F721A}"/>
              </a:ext>
            </a:extLst>
          </p:cNvPr>
          <p:cNvSpPr/>
          <p:nvPr userDrawn="1"/>
        </p:nvSpPr>
        <p:spPr>
          <a:xfrm>
            <a:off x="5369561" y="0"/>
            <a:ext cx="6822439" cy="6858000"/>
          </a:xfrm>
          <a:custGeom>
            <a:avLst/>
            <a:gdLst>
              <a:gd name="connsiteX0" fmla="*/ 2179846 w 3014967"/>
              <a:gd name="connsiteY0" fmla="*/ 1850961 h 3030682"/>
              <a:gd name="connsiteX1" fmla="*/ 1190946 w 3014967"/>
              <a:gd name="connsiteY1" fmla="*/ 3030682 h 3030682"/>
              <a:gd name="connsiteX2" fmla="*/ 26939 w 3014967"/>
              <a:gd name="connsiteY2" fmla="*/ 3030682 h 3030682"/>
              <a:gd name="connsiteX3" fmla="*/ 63981 w 3014967"/>
              <a:gd name="connsiteY3" fmla="*/ 2981854 h 3030682"/>
              <a:gd name="connsiteX4" fmla="*/ 1281866 w 3014967"/>
              <a:gd name="connsiteY4" fmla="*/ 1515341 h 3030682"/>
              <a:gd name="connsiteX5" fmla="*/ 45460 w 3014967"/>
              <a:gd name="connsiteY5" fmla="*/ 60614 h 3030682"/>
              <a:gd name="connsiteX6" fmla="*/ 0 w 3014967"/>
              <a:gd name="connsiteY6" fmla="*/ 0 h 3030682"/>
              <a:gd name="connsiteX7" fmla="*/ 1172425 w 3014967"/>
              <a:gd name="connsiteY7" fmla="*/ 0 h 3030682"/>
              <a:gd name="connsiteX8" fmla="*/ 2177040 w 3014967"/>
              <a:gd name="connsiteY8" fmla="*/ 1171864 h 3030682"/>
              <a:gd name="connsiteX9" fmla="*/ 2302196 w 3014967"/>
              <a:gd name="connsiteY9" fmla="*/ 1510851 h 3030682"/>
              <a:gd name="connsiteX10" fmla="*/ 2179846 w 3014967"/>
              <a:gd name="connsiteY10" fmla="*/ 1850961 h 3030682"/>
              <a:gd name="connsiteX11" fmla="*/ 2477863 w 3014967"/>
              <a:gd name="connsiteY11" fmla="*/ 0 h 3030682"/>
              <a:gd name="connsiteX12" fmla="*/ 1303755 w 3014967"/>
              <a:gd name="connsiteY12" fmla="*/ 0 h 3030682"/>
              <a:gd name="connsiteX13" fmla="*/ 1343041 w 3014967"/>
              <a:gd name="connsiteY13" fmla="*/ 51634 h 3030682"/>
              <a:gd name="connsiteX14" fmla="*/ 2579447 w 3014967"/>
              <a:gd name="connsiteY14" fmla="*/ 1506361 h 3030682"/>
              <a:gd name="connsiteX15" fmla="*/ 1361562 w 3014967"/>
              <a:gd name="connsiteY15" fmla="*/ 2972875 h 3030682"/>
              <a:gd name="connsiteX16" fmla="*/ 1318347 w 3014967"/>
              <a:gd name="connsiteY16" fmla="*/ 3030682 h 3030682"/>
              <a:gd name="connsiteX17" fmla="*/ 2480669 w 3014967"/>
              <a:gd name="connsiteY17" fmla="*/ 3030682 h 3030682"/>
              <a:gd name="connsiteX18" fmla="*/ 3014967 w 3014967"/>
              <a:gd name="connsiteY18" fmla="*/ 2393678 h 3030682"/>
              <a:gd name="connsiteX19" fmla="*/ 3014967 w 3014967"/>
              <a:gd name="connsiteY19" fmla="*/ 626341 h 3030682"/>
              <a:gd name="connsiteX20" fmla="*/ 2477863 w 3014967"/>
              <a:gd name="connsiteY20" fmla="*/ 0 h 303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4967" h="3030682">
                <a:moveTo>
                  <a:pt x="2179846" y="1850961"/>
                </a:moveTo>
                <a:lnTo>
                  <a:pt x="1190946" y="3030682"/>
                </a:lnTo>
                <a:lnTo>
                  <a:pt x="26939" y="3030682"/>
                </a:lnTo>
                <a:cubicBezTo>
                  <a:pt x="38164" y="3013845"/>
                  <a:pt x="50511" y="2997569"/>
                  <a:pt x="63981" y="2981854"/>
                </a:cubicBezTo>
                <a:lnTo>
                  <a:pt x="1281866" y="1515341"/>
                </a:lnTo>
                <a:lnTo>
                  <a:pt x="45460" y="60614"/>
                </a:lnTo>
                <a:cubicBezTo>
                  <a:pt x="28623" y="41532"/>
                  <a:pt x="13470" y="21327"/>
                  <a:pt x="0" y="0"/>
                </a:cubicBezTo>
                <a:lnTo>
                  <a:pt x="1172425" y="0"/>
                </a:lnTo>
                <a:lnTo>
                  <a:pt x="2177040" y="1171864"/>
                </a:lnTo>
                <a:cubicBezTo>
                  <a:pt x="2260103" y="1265029"/>
                  <a:pt x="2301635" y="1387940"/>
                  <a:pt x="2302196" y="1510851"/>
                </a:cubicBezTo>
                <a:cubicBezTo>
                  <a:pt x="2302757" y="1633762"/>
                  <a:pt x="2261787" y="1756673"/>
                  <a:pt x="2179846" y="1850961"/>
                </a:cubicBezTo>
                <a:close/>
                <a:moveTo>
                  <a:pt x="2477863" y="0"/>
                </a:moveTo>
                <a:lnTo>
                  <a:pt x="1303755" y="0"/>
                </a:lnTo>
                <a:cubicBezTo>
                  <a:pt x="1315541" y="17960"/>
                  <a:pt x="1329010" y="35358"/>
                  <a:pt x="1343041" y="51634"/>
                </a:cubicBezTo>
                <a:lnTo>
                  <a:pt x="2579447" y="1506361"/>
                </a:lnTo>
                <a:lnTo>
                  <a:pt x="1361562" y="2972875"/>
                </a:lnTo>
                <a:cubicBezTo>
                  <a:pt x="1345847" y="2991396"/>
                  <a:pt x="1331255" y="3010478"/>
                  <a:pt x="1318347" y="3030682"/>
                </a:cubicBezTo>
                <a:lnTo>
                  <a:pt x="2480669" y="3030682"/>
                </a:lnTo>
                <a:lnTo>
                  <a:pt x="3014967" y="2393678"/>
                </a:lnTo>
                <a:lnTo>
                  <a:pt x="3014967" y="626341"/>
                </a:lnTo>
                <a:lnTo>
                  <a:pt x="2477863" y="0"/>
                </a:lnTo>
                <a:close/>
              </a:path>
            </a:pathLst>
          </a:custGeom>
          <a:blipFill>
            <a:blip r:embed="rId2"/>
            <a:srcRect/>
            <a:stretch>
              <a:fillRect l="-35783" t="-5211" r="-47795" b="-16587"/>
            </a:stretch>
          </a:blipFill>
          <a:ln w="5609" cap="flat">
            <a:noFill/>
            <a:prstDash val="solid"/>
            <a:miter/>
          </a:ln>
        </p:spPr>
        <p:txBody>
          <a:bodyPr rtlCol="0" anchor="ctr"/>
          <a:lstStyle/>
          <a:p>
            <a:endParaRPr lang="en-US"/>
          </a:p>
        </p:txBody>
      </p:sp>
      <p:pic>
        <p:nvPicPr>
          <p:cNvPr id="13" name="Picture 12" descr="Graphical user interface&#10;&#10;Description automatically generated with medium confidence">
            <a:extLst>
              <a:ext uri="{FF2B5EF4-FFF2-40B4-BE49-F238E27FC236}">
                <a16:creationId xmlns:a16="http://schemas.microsoft.com/office/drawing/2014/main" id="{434D5C75-C6EA-4A82-932C-00DDFB796BAC}"/>
              </a:ext>
            </a:extLst>
          </p:cNvPr>
          <p:cNvPicPr>
            <a:picLocks noChangeAspect="1"/>
          </p:cNvPicPr>
          <p:nvPr userDrawn="1"/>
        </p:nvPicPr>
        <p:blipFill>
          <a:blip r:embed="rId3"/>
          <a:stretch>
            <a:fillRect/>
          </a:stretch>
        </p:blipFill>
        <p:spPr>
          <a:xfrm>
            <a:off x="276225" y="295675"/>
            <a:ext cx="2905125" cy="877295"/>
          </a:xfrm>
          <a:prstGeom prst="rect">
            <a:avLst/>
          </a:prstGeom>
        </p:spPr>
      </p:pic>
      <p:grpSp>
        <p:nvGrpSpPr>
          <p:cNvPr id="8" name="Group 7">
            <a:extLst>
              <a:ext uri="{FF2B5EF4-FFF2-40B4-BE49-F238E27FC236}">
                <a16:creationId xmlns:a16="http://schemas.microsoft.com/office/drawing/2014/main" id="{1A278D70-9FBC-4A49-9DE8-F62CCE6563C1}"/>
              </a:ext>
            </a:extLst>
          </p:cNvPr>
          <p:cNvGrpSpPr/>
          <p:nvPr userDrawn="1"/>
        </p:nvGrpSpPr>
        <p:grpSpPr>
          <a:xfrm>
            <a:off x="5331461" y="0"/>
            <a:ext cx="6859269" cy="6858000"/>
            <a:chOff x="2925864" y="2205845"/>
            <a:chExt cx="3039687" cy="3039125"/>
          </a:xfrm>
        </p:grpSpPr>
        <p:sp>
          <p:nvSpPr>
            <p:cNvPr id="10" name="Graphic 19">
              <a:extLst>
                <a:ext uri="{FF2B5EF4-FFF2-40B4-BE49-F238E27FC236}">
                  <a16:creationId xmlns:a16="http://schemas.microsoft.com/office/drawing/2014/main" id="{A59A52FE-3FEE-4F97-82E2-3E1A1B3C58D4}"/>
                </a:ext>
              </a:extLst>
            </p:cNvPr>
            <p:cNvSpPr/>
            <p:nvPr/>
          </p:nvSpPr>
          <p:spPr>
            <a:xfrm>
              <a:off x="2925864" y="2205845"/>
              <a:ext cx="3039125" cy="3039125"/>
            </a:xfrm>
            <a:custGeom>
              <a:avLst/>
              <a:gdLst>
                <a:gd name="connsiteX0" fmla="*/ 0 w 3039125"/>
                <a:gd name="connsiteY0" fmla="*/ 0 h 3039125"/>
                <a:gd name="connsiteX1" fmla="*/ 3039125 w 3039125"/>
                <a:gd name="connsiteY1" fmla="*/ 0 h 3039125"/>
                <a:gd name="connsiteX2" fmla="*/ 3039125 w 3039125"/>
                <a:gd name="connsiteY2" fmla="*/ 3039125 h 3039125"/>
                <a:gd name="connsiteX3" fmla="*/ 0 w 3039125"/>
                <a:gd name="connsiteY3" fmla="*/ 3039125 h 3039125"/>
                <a:gd name="connsiteX4" fmla="*/ 0 w 3039125"/>
                <a:gd name="connsiteY4" fmla="*/ 0 h 303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9125" h="3039125">
                  <a:moveTo>
                    <a:pt x="0" y="0"/>
                  </a:moveTo>
                  <a:lnTo>
                    <a:pt x="3039125" y="0"/>
                  </a:lnTo>
                  <a:lnTo>
                    <a:pt x="3039125" y="3039125"/>
                  </a:lnTo>
                  <a:lnTo>
                    <a:pt x="0" y="3039125"/>
                  </a:lnTo>
                  <a:lnTo>
                    <a:pt x="0" y="0"/>
                  </a:lnTo>
                  <a:close/>
                </a:path>
              </a:pathLst>
            </a:custGeom>
            <a:solidFill>
              <a:schemeClr val="bg2"/>
            </a:solidFill>
            <a:ln w="5627" cap="flat">
              <a:noFill/>
              <a:prstDash val="solid"/>
              <a:miter/>
            </a:ln>
          </p:spPr>
          <p:txBody>
            <a:bodyPr rtlCol="0" anchor="ctr"/>
            <a:lstStyle/>
            <a:p>
              <a:endParaRPr lang="en-US"/>
            </a:p>
          </p:txBody>
        </p:sp>
        <p:sp>
          <p:nvSpPr>
            <p:cNvPr id="12" name="Graphic 19">
              <a:extLst>
                <a:ext uri="{FF2B5EF4-FFF2-40B4-BE49-F238E27FC236}">
                  <a16:creationId xmlns:a16="http://schemas.microsoft.com/office/drawing/2014/main" id="{890750B3-2DF7-4EAF-89C9-D1D39A1095A8}"/>
                </a:ext>
              </a:extLst>
            </p:cNvPr>
            <p:cNvSpPr/>
            <p:nvPr userDrawn="1"/>
          </p:nvSpPr>
          <p:spPr>
            <a:xfrm>
              <a:off x="3023791" y="2205845"/>
              <a:ext cx="2941760" cy="3039125"/>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4"/>
              <a:stretch>
                <a:fillRect l="-27097" r="-56481" b="-21798"/>
              </a:stretch>
            </a:blipFill>
            <a:ln w="5627" cap="flat">
              <a:noFill/>
              <a:prstDash val="solid"/>
              <a:miter/>
            </a:ln>
          </p:spPr>
          <p:txBody>
            <a:bodyPr rtlCol="0" anchor="ctr"/>
            <a:lstStyle/>
            <a:p>
              <a:endParaRPr lang="en-US"/>
            </a:p>
          </p:txBody>
        </p:sp>
      </p:grpSp>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852087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dentity and Access Management_Title Slide gray">
    <p:bg>
      <p:bgRef idx="1001">
        <a:schemeClr val="bg2"/>
      </p:bgRef>
    </p:bg>
    <p:spTree>
      <p:nvGrpSpPr>
        <p:cNvPr id="1" name=""/>
        <p:cNvGrpSpPr/>
        <p:nvPr/>
      </p:nvGrpSpPr>
      <p:grpSpPr>
        <a:xfrm>
          <a:off x="0" y="0"/>
          <a:ext cx="0" cy="0"/>
          <a:chOff x="0" y="0"/>
          <a:chExt cx="0" cy="0"/>
        </a:xfrm>
      </p:grpSpPr>
      <p:sp>
        <p:nvSpPr>
          <p:cNvPr id="2" name="Graphic 30">
            <a:extLst>
              <a:ext uri="{FF2B5EF4-FFF2-40B4-BE49-F238E27FC236}">
                <a16:creationId xmlns:a16="http://schemas.microsoft.com/office/drawing/2014/main" id="{0680DC67-96BB-BD8B-627B-DD21AD1F721A}"/>
              </a:ext>
            </a:extLst>
          </p:cNvPr>
          <p:cNvSpPr/>
          <p:nvPr userDrawn="1"/>
        </p:nvSpPr>
        <p:spPr>
          <a:xfrm>
            <a:off x="5369561" y="0"/>
            <a:ext cx="6822439" cy="6858000"/>
          </a:xfrm>
          <a:custGeom>
            <a:avLst/>
            <a:gdLst>
              <a:gd name="connsiteX0" fmla="*/ 2179846 w 3014967"/>
              <a:gd name="connsiteY0" fmla="*/ 1850961 h 3030682"/>
              <a:gd name="connsiteX1" fmla="*/ 1190946 w 3014967"/>
              <a:gd name="connsiteY1" fmla="*/ 3030682 h 3030682"/>
              <a:gd name="connsiteX2" fmla="*/ 26939 w 3014967"/>
              <a:gd name="connsiteY2" fmla="*/ 3030682 h 3030682"/>
              <a:gd name="connsiteX3" fmla="*/ 63981 w 3014967"/>
              <a:gd name="connsiteY3" fmla="*/ 2981854 h 3030682"/>
              <a:gd name="connsiteX4" fmla="*/ 1281866 w 3014967"/>
              <a:gd name="connsiteY4" fmla="*/ 1515341 h 3030682"/>
              <a:gd name="connsiteX5" fmla="*/ 45460 w 3014967"/>
              <a:gd name="connsiteY5" fmla="*/ 60614 h 3030682"/>
              <a:gd name="connsiteX6" fmla="*/ 0 w 3014967"/>
              <a:gd name="connsiteY6" fmla="*/ 0 h 3030682"/>
              <a:gd name="connsiteX7" fmla="*/ 1172425 w 3014967"/>
              <a:gd name="connsiteY7" fmla="*/ 0 h 3030682"/>
              <a:gd name="connsiteX8" fmla="*/ 2177040 w 3014967"/>
              <a:gd name="connsiteY8" fmla="*/ 1171864 h 3030682"/>
              <a:gd name="connsiteX9" fmla="*/ 2302196 w 3014967"/>
              <a:gd name="connsiteY9" fmla="*/ 1510851 h 3030682"/>
              <a:gd name="connsiteX10" fmla="*/ 2179846 w 3014967"/>
              <a:gd name="connsiteY10" fmla="*/ 1850961 h 3030682"/>
              <a:gd name="connsiteX11" fmla="*/ 2477863 w 3014967"/>
              <a:gd name="connsiteY11" fmla="*/ 0 h 3030682"/>
              <a:gd name="connsiteX12" fmla="*/ 1303755 w 3014967"/>
              <a:gd name="connsiteY12" fmla="*/ 0 h 3030682"/>
              <a:gd name="connsiteX13" fmla="*/ 1343041 w 3014967"/>
              <a:gd name="connsiteY13" fmla="*/ 51634 h 3030682"/>
              <a:gd name="connsiteX14" fmla="*/ 2579447 w 3014967"/>
              <a:gd name="connsiteY14" fmla="*/ 1506361 h 3030682"/>
              <a:gd name="connsiteX15" fmla="*/ 1361562 w 3014967"/>
              <a:gd name="connsiteY15" fmla="*/ 2972875 h 3030682"/>
              <a:gd name="connsiteX16" fmla="*/ 1318347 w 3014967"/>
              <a:gd name="connsiteY16" fmla="*/ 3030682 h 3030682"/>
              <a:gd name="connsiteX17" fmla="*/ 2480669 w 3014967"/>
              <a:gd name="connsiteY17" fmla="*/ 3030682 h 3030682"/>
              <a:gd name="connsiteX18" fmla="*/ 3014967 w 3014967"/>
              <a:gd name="connsiteY18" fmla="*/ 2393678 h 3030682"/>
              <a:gd name="connsiteX19" fmla="*/ 3014967 w 3014967"/>
              <a:gd name="connsiteY19" fmla="*/ 626341 h 3030682"/>
              <a:gd name="connsiteX20" fmla="*/ 2477863 w 3014967"/>
              <a:gd name="connsiteY20" fmla="*/ 0 h 303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4967" h="3030682">
                <a:moveTo>
                  <a:pt x="2179846" y="1850961"/>
                </a:moveTo>
                <a:lnTo>
                  <a:pt x="1190946" y="3030682"/>
                </a:lnTo>
                <a:lnTo>
                  <a:pt x="26939" y="3030682"/>
                </a:lnTo>
                <a:cubicBezTo>
                  <a:pt x="38164" y="3013845"/>
                  <a:pt x="50511" y="2997569"/>
                  <a:pt x="63981" y="2981854"/>
                </a:cubicBezTo>
                <a:lnTo>
                  <a:pt x="1281866" y="1515341"/>
                </a:lnTo>
                <a:lnTo>
                  <a:pt x="45460" y="60614"/>
                </a:lnTo>
                <a:cubicBezTo>
                  <a:pt x="28623" y="41532"/>
                  <a:pt x="13470" y="21327"/>
                  <a:pt x="0" y="0"/>
                </a:cubicBezTo>
                <a:lnTo>
                  <a:pt x="1172425" y="0"/>
                </a:lnTo>
                <a:lnTo>
                  <a:pt x="2177040" y="1171864"/>
                </a:lnTo>
                <a:cubicBezTo>
                  <a:pt x="2260103" y="1265029"/>
                  <a:pt x="2301635" y="1387940"/>
                  <a:pt x="2302196" y="1510851"/>
                </a:cubicBezTo>
                <a:cubicBezTo>
                  <a:pt x="2302757" y="1633762"/>
                  <a:pt x="2261787" y="1756673"/>
                  <a:pt x="2179846" y="1850961"/>
                </a:cubicBezTo>
                <a:close/>
                <a:moveTo>
                  <a:pt x="2477863" y="0"/>
                </a:moveTo>
                <a:lnTo>
                  <a:pt x="1303755" y="0"/>
                </a:lnTo>
                <a:cubicBezTo>
                  <a:pt x="1315541" y="17960"/>
                  <a:pt x="1329010" y="35358"/>
                  <a:pt x="1343041" y="51634"/>
                </a:cubicBezTo>
                <a:lnTo>
                  <a:pt x="2579447" y="1506361"/>
                </a:lnTo>
                <a:lnTo>
                  <a:pt x="1361562" y="2972875"/>
                </a:lnTo>
                <a:cubicBezTo>
                  <a:pt x="1345847" y="2991396"/>
                  <a:pt x="1331255" y="3010478"/>
                  <a:pt x="1318347" y="3030682"/>
                </a:cubicBezTo>
                <a:lnTo>
                  <a:pt x="2480669" y="3030682"/>
                </a:lnTo>
                <a:lnTo>
                  <a:pt x="3014967" y="2393678"/>
                </a:lnTo>
                <a:lnTo>
                  <a:pt x="3014967" y="626341"/>
                </a:lnTo>
                <a:lnTo>
                  <a:pt x="2477863" y="0"/>
                </a:lnTo>
                <a:close/>
              </a:path>
            </a:pathLst>
          </a:custGeom>
          <a:blipFill>
            <a:blip r:embed="rId2"/>
            <a:srcRect/>
            <a:stretch>
              <a:fillRect l="-47357" r="-3425"/>
            </a:stretch>
          </a:blipFill>
          <a:ln w="5609" cap="flat">
            <a:noFill/>
            <a:prstDash val="solid"/>
            <a:miter/>
          </a:ln>
        </p:spPr>
        <p:txBody>
          <a:bodyPr rtlCol="0" anchor="ctr"/>
          <a:lstStyle/>
          <a:p>
            <a:endParaRPr lang="en-US"/>
          </a:p>
        </p:txBody>
      </p:sp>
      <p:pic>
        <p:nvPicPr>
          <p:cNvPr id="13" name="Picture 12" descr="Graphical user interface&#10;&#10;Description automatically generated with medium confidence">
            <a:extLst>
              <a:ext uri="{FF2B5EF4-FFF2-40B4-BE49-F238E27FC236}">
                <a16:creationId xmlns:a16="http://schemas.microsoft.com/office/drawing/2014/main" id="{434D5C75-C6EA-4A82-932C-00DDFB796BAC}"/>
              </a:ext>
            </a:extLst>
          </p:cNvPr>
          <p:cNvPicPr>
            <a:picLocks noChangeAspect="1"/>
          </p:cNvPicPr>
          <p:nvPr userDrawn="1"/>
        </p:nvPicPr>
        <p:blipFill>
          <a:blip r:embed="rId3"/>
          <a:stretch>
            <a:fillRect/>
          </a:stretch>
        </p:blipFill>
        <p:spPr>
          <a:xfrm>
            <a:off x="276225" y="295675"/>
            <a:ext cx="2905125" cy="877295"/>
          </a:xfrm>
          <a:prstGeom prst="rect">
            <a:avLst/>
          </a:prstGeom>
        </p:spPr>
      </p:pic>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66345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dentity and Access Management_Title Slide gray">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gradFill>
                  <a:gsLst>
                    <a:gs pos="35000">
                      <a:schemeClr val="bg1"/>
                    </a:gs>
                    <a:gs pos="10000">
                      <a:schemeClr val="bg1"/>
                    </a:gs>
                  </a:gsLst>
                  <a:path path="circle">
                    <a:fillToRect l="100000" t="100000"/>
                  </a:path>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gradFill>
                  <a:gsLst>
                    <a:gs pos="35000">
                      <a:schemeClr val="bg1"/>
                    </a:gs>
                    <a:gs pos="10000">
                      <a:schemeClr val="bg1"/>
                    </a:gs>
                  </a:gsLst>
                  <a:path path="circle">
                    <a:fillToRect l="100000" t="100000"/>
                  </a:path>
                </a:gradFill>
                <a:latin typeface="+mn-lt"/>
                <a:cs typeface="Segoe UI" panose="020B0502040204020203" pitchFamily="34" charset="0"/>
              </a:defRPr>
            </a:lvl1pPr>
          </a:lstStyle>
          <a:p>
            <a:pPr lvl="0"/>
            <a:r>
              <a:rPr lang="en-US"/>
              <a:t>Speaker name or subtitle text</a:t>
            </a:r>
          </a:p>
        </p:txBody>
      </p:sp>
      <p:sp>
        <p:nvSpPr>
          <p:cNvPr id="4" name="Graphic 18">
            <a:extLst>
              <a:ext uri="{FF2B5EF4-FFF2-40B4-BE49-F238E27FC236}">
                <a16:creationId xmlns:a16="http://schemas.microsoft.com/office/drawing/2014/main" id="{47B48CBA-55FB-AAA7-1431-9A6016DC3A88}"/>
              </a:ext>
            </a:extLst>
          </p:cNvPr>
          <p:cNvSpPr/>
          <p:nvPr userDrawn="1"/>
        </p:nvSpPr>
        <p:spPr>
          <a:xfrm flipV="1">
            <a:off x="6548003" y="601133"/>
            <a:ext cx="5643998" cy="6256867"/>
          </a:xfrm>
          <a:custGeom>
            <a:avLst/>
            <a:gdLst>
              <a:gd name="connsiteX0" fmla="*/ 227648 w 4026217"/>
              <a:gd name="connsiteY0" fmla="*/ 1889760 h 4463414"/>
              <a:gd name="connsiteX1" fmla="*/ 227648 w 4026217"/>
              <a:gd name="connsiteY1" fmla="*/ 867728 h 4463414"/>
              <a:gd name="connsiteX2" fmla="*/ 1094423 w 4026217"/>
              <a:gd name="connsiteY2" fmla="*/ 0 h 4463414"/>
              <a:gd name="connsiteX3" fmla="*/ 3139440 w 4026217"/>
              <a:gd name="connsiteY3" fmla="*/ 0 h 4463414"/>
              <a:gd name="connsiteX4" fmla="*/ 1249680 w 4026217"/>
              <a:gd name="connsiteY4" fmla="*/ 1889760 h 4463414"/>
              <a:gd name="connsiteX5" fmla="*/ 227648 w 4026217"/>
              <a:gd name="connsiteY5" fmla="*/ 1889760 h 4463414"/>
              <a:gd name="connsiteX6" fmla="*/ 227648 w 4026217"/>
              <a:gd name="connsiteY6" fmla="*/ 1889760 h 4463414"/>
              <a:gd name="connsiteX7" fmla="*/ 2504122 w 4026217"/>
              <a:gd name="connsiteY7" fmla="*/ 4251960 h 4463414"/>
              <a:gd name="connsiteX8" fmla="*/ 2504122 w 4026217"/>
              <a:gd name="connsiteY8" fmla="*/ 4251960 h 4463414"/>
              <a:gd name="connsiteX9" fmla="*/ 3526155 w 4026217"/>
              <a:gd name="connsiteY9" fmla="*/ 4251960 h 4463414"/>
              <a:gd name="connsiteX10" fmla="*/ 4026217 w 4026217"/>
              <a:gd name="connsiteY10" fmla="*/ 3751898 h 4463414"/>
              <a:gd name="connsiteX11" fmla="*/ 4026217 w 4026217"/>
              <a:gd name="connsiteY11" fmla="*/ 1707833 h 4463414"/>
              <a:gd name="connsiteX12" fmla="*/ 2504122 w 4026217"/>
              <a:gd name="connsiteY12" fmla="*/ 3229928 h 4463414"/>
              <a:gd name="connsiteX13" fmla="*/ 2504122 w 4026217"/>
              <a:gd name="connsiteY13" fmla="*/ 4251960 h 4463414"/>
              <a:gd name="connsiteX14" fmla="*/ 3441383 w 4026217"/>
              <a:gd name="connsiteY14" fmla="*/ 0 h 4463414"/>
              <a:gd name="connsiteX15" fmla="*/ 211455 w 4026217"/>
              <a:gd name="connsiteY15" fmla="*/ 3229928 h 4463414"/>
              <a:gd name="connsiteX16" fmla="*/ 211455 w 4026217"/>
              <a:gd name="connsiteY16" fmla="*/ 4251960 h 4463414"/>
              <a:gd name="connsiteX17" fmla="*/ 211455 w 4026217"/>
              <a:gd name="connsiteY17" fmla="*/ 4251960 h 4463414"/>
              <a:gd name="connsiteX18" fmla="*/ 1233487 w 4026217"/>
              <a:gd name="connsiteY18" fmla="*/ 4251960 h 4463414"/>
              <a:gd name="connsiteX19" fmla="*/ 4026217 w 4026217"/>
              <a:gd name="connsiteY19" fmla="*/ 1459230 h 4463414"/>
              <a:gd name="connsiteX20" fmla="*/ 4026217 w 4026217"/>
              <a:gd name="connsiteY20" fmla="*/ 0 h 4463414"/>
              <a:gd name="connsiteX21" fmla="*/ 3441383 w 4026217"/>
              <a:gd name="connsiteY21" fmla="*/ 0 h 446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26217" h="4463414">
                <a:moveTo>
                  <a:pt x="227648" y="1889760"/>
                </a:moveTo>
                <a:cubicBezTo>
                  <a:pt x="-54293" y="1607820"/>
                  <a:pt x="-54293" y="1149668"/>
                  <a:pt x="227648" y="867728"/>
                </a:cubicBezTo>
                <a:lnTo>
                  <a:pt x="1094423" y="0"/>
                </a:lnTo>
                <a:lnTo>
                  <a:pt x="3139440" y="0"/>
                </a:lnTo>
                <a:lnTo>
                  <a:pt x="1249680" y="1889760"/>
                </a:lnTo>
                <a:cubicBezTo>
                  <a:pt x="967740" y="2171700"/>
                  <a:pt x="509587" y="2171700"/>
                  <a:pt x="227648" y="1889760"/>
                </a:cubicBezTo>
                <a:lnTo>
                  <a:pt x="227648" y="1889760"/>
                </a:lnTo>
                <a:close/>
                <a:moveTo>
                  <a:pt x="2504122" y="4251960"/>
                </a:moveTo>
                <a:lnTo>
                  <a:pt x="2504122" y="4251960"/>
                </a:lnTo>
                <a:cubicBezTo>
                  <a:pt x="2786063" y="4533900"/>
                  <a:pt x="3244215" y="4533900"/>
                  <a:pt x="3526155" y="4251960"/>
                </a:cubicBezTo>
                <a:lnTo>
                  <a:pt x="4026217" y="3751898"/>
                </a:lnTo>
                <a:lnTo>
                  <a:pt x="4026217" y="1707833"/>
                </a:lnTo>
                <a:lnTo>
                  <a:pt x="2504122" y="3229928"/>
                </a:lnTo>
                <a:cubicBezTo>
                  <a:pt x="2222183" y="3512820"/>
                  <a:pt x="2222183" y="3970020"/>
                  <a:pt x="2504122" y="4251960"/>
                </a:cubicBezTo>
                <a:close/>
                <a:moveTo>
                  <a:pt x="3441383" y="0"/>
                </a:moveTo>
                <a:lnTo>
                  <a:pt x="211455" y="3229928"/>
                </a:lnTo>
                <a:cubicBezTo>
                  <a:pt x="-70485" y="3511868"/>
                  <a:pt x="-70485" y="3970020"/>
                  <a:pt x="211455" y="4251960"/>
                </a:cubicBezTo>
                <a:lnTo>
                  <a:pt x="211455" y="4251960"/>
                </a:lnTo>
                <a:cubicBezTo>
                  <a:pt x="493395" y="4533900"/>
                  <a:pt x="951548" y="4533900"/>
                  <a:pt x="1233487" y="4251960"/>
                </a:cubicBezTo>
                <a:lnTo>
                  <a:pt x="4026217" y="1459230"/>
                </a:lnTo>
                <a:lnTo>
                  <a:pt x="4026217" y="0"/>
                </a:lnTo>
                <a:lnTo>
                  <a:pt x="3441383" y="0"/>
                </a:lnTo>
                <a:close/>
              </a:path>
            </a:pathLst>
          </a:custGeom>
          <a:blipFill dpi="0" rotWithShape="0">
            <a:blip r:embed="rId2"/>
            <a:srcRect/>
            <a:stretch>
              <a:fillRect l="-5531" r="-88512" b="-16691"/>
            </a:stretch>
          </a:blipFill>
          <a:ln w="9525" cap="flat">
            <a:noFill/>
            <a:prstDash val="solid"/>
            <a:miter/>
          </a:ln>
        </p:spPr>
        <p:txBody>
          <a:bodyPr rtlCol="0" anchor="ctr"/>
          <a:lstStyle/>
          <a:p>
            <a:endParaRPr lang="en-US"/>
          </a:p>
        </p:txBody>
      </p:sp>
      <p:pic>
        <p:nvPicPr>
          <p:cNvPr id="2" name="Picture 1">
            <a:extLst>
              <a:ext uri="{FF2B5EF4-FFF2-40B4-BE49-F238E27FC236}">
                <a16:creationId xmlns:a16="http://schemas.microsoft.com/office/drawing/2014/main" id="{799207AA-D333-4881-8A61-922ABDB97E94}"/>
              </a:ext>
            </a:extLst>
          </p:cNvPr>
          <p:cNvPicPr>
            <a:picLocks noChangeAspect="1"/>
          </p:cNvPicPr>
          <p:nvPr userDrawn="1"/>
        </p:nvPicPr>
        <p:blipFill>
          <a:blip r:embed="rId3"/>
          <a:stretch>
            <a:fillRect/>
          </a:stretch>
        </p:blipFill>
        <p:spPr>
          <a:xfrm>
            <a:off x="582044" y="585789"/>
            <a:ext cx="2308795" cy="294139"/>
          </a:xfrm>
          <a:prstGeom prst="rect">
            <a:avLst/>
          </a:prstGeom>
        </p:spPr>
      </p:pic>
    </p:spTree>
    <p:extLst>
      <p:ext uri="{BB962C8B-B14F-4D97-AF65-F5344CB8AC3E}">
        <p14:creationId xmlns:p14="http://schemas.microsoft.com/office/powerpoint/2010/main" val="44022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91B37-0EEF-F07A-271F-05B1DA58254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A8A2B46-E2B8-C8C2-B39D-7F4FB00E4B3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B07029A-C23B-31ED-2FBE-DB591592D8DE}"/>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5" name="Footer Placeholder 4">
            <a:extLst>
              <a:ext uri="{FF2B5EF4-FFF2-40B4-BE49-F238E27FC236}">
                <a16:creationId xmlns:a16="http://schemas.microsoft.com/office/drawing/2014/main" id="{D19CF5CF-CFDA-77BB-1C05-641B1179522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700FCB0-033E-CBD7-5BAB-B453307D6C5B}"/>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13328231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5282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9251054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336856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211294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75968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8716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1032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4134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691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073412"/>
            <a:ext cx="4167887" cy="460126"/>
          </a:xfrm>
          <a:prstGeom prst="rect">
            <a:avLst/>
          </a:prstGeom>
        </p:spPr>
        <p:txBody>
          <a:bodyPr anchor="b" anchorCtr="0">
            <a:spAutoFit/>
          </a:bodyPr>
          <a:lstStyle>
            <a:lvl1pPr>
              <a:defRPr>
                <a:solidFill>
                  <a:schemeClr val="bg1"/>
                </a:solidFill>
              </a:defRPr>
            </a:lvl1pPr>
          </a:lstStyle>
          <a:p>
            <a:r>
              <a:rPr lang="en-US"/>
              <a:t>quote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name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0219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31D4-0338-A4D2-8E98-409406622FB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8F65AEF-59DB-5ED2-DE67-2F163934D30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2F18FB7-4F3F-32E3-8CF4-C8FC1D76F69B}"/>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5" name="Footer Placeholder 4">
            <a:extLst>
              <a:ext uri="{FF2B5EF4-FFF2-40B4-BE49-F238E27FC236}">
                <a16:creationId xmlns:a16="http://schemas.microsoft.com/office/drawing/2014/main" id="{1B7E97C1-4EB7-D0D4-1636-0D7D6BCDF12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7001DCC-80A6-0573-9515-B93BD5DB6C0A}"/>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23092646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119379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4698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Tree>
    <p:extLst>
      <p:ext uri="{BB962C8B-B14F-4D97-AF65-F5344CB8AC3E}">
        <p14:creationId xmlns:p14="http://schemas.microsoft.com/office/powerpoint/2010/main" val="1596332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5113809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804760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8921647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90431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276999"/>
          </a:xfrm>
        </p:spPr>
        <p:txBody>
          <a:bodyPr wrap="square">
            <a:spAutoFit/>
          </a:bodyPr>
          <a:lstStyle>
            <a:lvl1pPr marL="0" indent="0">
              <a:buNone/>
              <a:defRPr kumimoji="0" lang="en-US" sz="1800"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0568667"/>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72547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22779E7-5C53-4BE0-A235-4F10E80F76A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969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6AC3-95B4-E4F9-521E-66BC25C8859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A78BE0E-64A5-A71F-73EE-81A37FB35D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75F01F97-6298-A303-F7B8-EA574274592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400BBAC-4953-0BA3-71F2-E5B55DCCEEDE}"/>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6" name="Footer Placeholder 5">
            <a:extLst>
              <a:ext uri="{FF2B5EF4-FFF2-40B4-BE49-F238E27FC236}">
                <a16:creationId xmlns:a16="http://schemas.microsoft.com/office/drawing/2014/main" id="{3F1C9232-3A68-4CCC-F5BB-8056A830F3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741FCD2-8CA6-E088-C4A8-C7EF305EFC6F}"/>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34286722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6469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4859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5632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10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43351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06322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47243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82168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69125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203948"/>
            <a:ext cx="4158362" cy="920252"/>
          </a:xfrm>
          <a:prstGeom prst="rect">
            <a:avLst/>
          </a:prstGeo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1253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94AAE-4981-7F32-64A5-0777D5703E3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466F683D-2D01-79A4-80C0-5257798589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72AFAC7-2D59-0EBA-4898-61D70121EB4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30D6C86-D050-6A32-DC64-0E9F2CD12F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C6FA965-BF55-9177-E737-899F43E9A6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2E79AA8-6A58-A883-34AE-3AD1EEFC5C6E}"/>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8" name="Footer Placeholder 7">
            <a:extLst>
              <a:ext uri="{FF2B5EF4-FFF2-40B4-BE49-F238E27FC236}">
                <a16:creationId xmlns:a16="http://schemas.microsoft.com/office/drawing/2014/main" id="{EA086AA2-649F-11BA-806E-F5E8527661C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586540A-9E1D-14C9-7579-8A531F42CD90}"/>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19546260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67287"/>
            <a:ext cx="4159950" cy="920252"/>
          </a:xfrm>
          <a:prstGeom prst="rect">
            <a:avLst/>
          </a:prstGeo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00707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a:prstGeom prst="rect">
            <a:avLst/>
          </a:prstGeo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60134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prstGeom prst="rect">
            <a:avLst/>
          </a:prstGeo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68352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prstGeom prst="rect">
            <a:avLst/>
          </a:prstGeo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64444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5788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3064"/>
            <a:ext cx="11018520" cy="46012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2943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3223"/>
            <a:ext cx="11018520" cy="46012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81808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9362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6469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01648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D881-34DB-988C-03D4-8956BF0E3CBB}"/>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46B65A32-A15B-7191-1287-214F68095B87}"/>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4" name="Footer Placeholder 3">
            <a:extLst>
              <a:ext uri="{FF2B5EF4-FFF2-40B4-BE49-F238E27FC236}">
                <a16:creationId xmlns:a16="http://schemas.microsoft.com/office/drawing/2014/main" id="{5F9D6750-26DD-E110-6C24-9C818473612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3CC698B-3A97-D06D-969A-EEFAA24F22D7}"/>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45556781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7162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8"/>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5277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3637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90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6683"/>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385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0727"/>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0731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0727"/>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27720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940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44491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035177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B2B7F-DB10-77A9-2AC2-40040FF27314}"/>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3" name="Footer Placeholder 2">
            <a:extLst>
              <a:ext uri="{FF2B5EF4-FFF2-40B4-BE49-F238E27FC236}">
                <a16:creationId xmlns:a16="http://schemas.microsoft.com/office/drawing/2014/main" id="{37CADB27-46BA-14C7-0FFC-C6679A9CB427}"/>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5F3A1BB-E458-2100-6DE5-008E2DCF4D5D}"/>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59950663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4190408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0720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7401"/>
            <a:ext cx="9144000" cy="4431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478769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07224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207401"/>
            <a:ext cx="11107251" cy="4431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977319"/>
            <a:ext cx="11107251"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3585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7401"/>
            <a:ext cx="9144000" cy="443198"/>
          </a:xfrm>
          <a:prstGeom prst="rect">
            <a:avLst/>
          </a:prstGeom>
          <a:noFill/>
        </p:spPr>
        <p:txBody>
          <a:bodyPr lIns="0" tIns="0" rIns="0" bIns="0" anchor="t"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3708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54369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7401"/>
            <a:ext cx="9144000" cy="443198"/>
          </a:xfrm>
          <a:prstGeom prst="rect">
            <a:avLst/>
          </a:prstGeom>
          <a:noFill/>
        </p:spPr>
        <p:txBody>
          <a:bodyPr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1409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7401"/>
            <a:ext cx="9144000" cy="443198"/>
          </a:xfrm>
          <a:prstGeom prst="rect">
            <a:avLst/>
          </a:prstGeom>
          <a:noFill/>
        </p:spPr>
        <p:txBody>
          <a:bodyPr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2398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82159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1CD2D-AD8A-A5A8-8295-42F225675BE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B9089ADE-490E-5A0E-C4C8-0FF453BBD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1DA70B6B-565D-882B-DB90-8DD55F0C44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EDD6FA-6EB3-5FD9-8E85-38C30211A9A9}"/>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6" name="Footer Placeholder 5">
            <a:extLst>
              <a:ext uri="{FF2B5EF4-FFF2-40B4-BE49-F238E27FC236}">
                <a16:creationId xmlns:a16="http://schemas.microsoft.com/office/drawing/2014/main" id="{CCC9324C-3167-3C85-2802-09EBFE27697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987F43A-B0FC-5D18-2845-2CB5EF751DB6}"/>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28976642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1272796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2115768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2077265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42542269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651318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4504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710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123506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301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6844528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C13B-A0CA-F1D6-58B2-D20FB22A46E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452323BD-A8FD-22B0-F451-B5C0646945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E13C35C-CE7B-4304-7C4F-080C7365A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10E9AD2-48A2-5D91-B035-EC97396A66C8}"/>
              </a:ext>
            </a:extLst>
          </p:cNvPr>
          <p:cNvSpPr>
            <a:spLocks noGrp="1"/>
          </p:cNvSpPr>
          <p:nvPr>
            <p:ph type="dt" sz="half" idx="10"/>
          </p:nvPr>
        </p:nvSpPr>
        <p:spPr/>
        <p:txBody>
          <a:bodyPr/>
          <a:lstStyle/>
          <a:p>
            <a:fld id="{1E32C7A0-DFE7-47C2-B4CD-93F32BF98A2F}" type="datetimeFigureOut">
              <a:rPr lang="en-GB" smtClean="0"/>
              <a:t>29/01/2026</a:t>
            </a:fld>
            <a:endParaRPr lang="en-GB"/>
          </a:p>
        </p:txBody>
      </p:sp>
      <p:sp>
        <p:nvSpPr>
          <p:cNvPr id="6" name="Footer Placeholder 5">
            <a:extLst>
              <a:ext uri="{FF2B5EF4-FFF2-40B4-BE49-F238E27FC236}">
                <a16:creationId xmlns:a16="http://schemas.microsoft.com/office/drawing/2014/main" id="{0FB68ACE-3122-D939-3996-FE1757C7E1D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21192C3-6B79-A605-ED7E-219A03840F12}"/>
              </a:ext>
            </a:extLst>
          </p:cNvPr>
          <p:cNvSpPr>
            <a:spLocks noGrp="1"/>
          </p:cNvSpPr>
          <p:nvPr>
            <p:ph type="sldNum" sz="quarter" idx="12"/>
          </p:nvPr>
        </p:nvSpPr>
        <p:spPr/>
        <p:txBody>
          <a:bodyPr/>
          <a:lstStyle/>
          <a:p>
            <a:fld id="{1C8B2174-F94A-4E55-B2BA-0A10495F672F}" type="slidenum">
              <a:rPr lang="en-GB" smtClean="0"/>
              <a:t>‹#›</a:t>
            </a:fld>
            <a:endParaRPr lang="en-GB"/>
          </a:p>
        </p:txBody>
      </p:sp>
    </p:spTree>
    <p:extLst>
      <p:ext uri="{BB962C8B-B14F-4D97-AF65-F5344CB8AC3E}">
        <p14:creationId xmlns:p14="http://schemas.microsoft.com/office/powerpoint/2010/main" val="149637969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792892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74" Type="http://schemas.openxmlformats.org/officeDocument/2006/relationships/slideLayout" Target="../slideLayouts/slideLayout85.xml"/><Relationship Id="rId79" Type="http://schemas.openxmlformats.org/officeDocument/2006/relationships/slideLayout" Target="../slideLayouts/slideLayout90.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slideLayout" Target="../slideLayouts/slideLayout88.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80"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slideLayout" Target="../slideLayouts/slideLayout89.xml"/><Relationship Id="rId81"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 Id="rId24" Type="http://schemas.openxmlformats.org/officeDocument/2006/relationships/slideLayout" Target="../slideLayouts/slideLayout35.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66"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D4B4CB-AD50-76C0-576E-031586938C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9125A4B5-1E1E-CB05-1F63-E97C4C5AFD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DB9393D-0474-4634-6FE9-D395C7F99C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E32C7A0-DFE7-47C2-B4CD-93F32BF98A2F}" type="datetimeFigureOut">
              <a:rPr lang="en-GB" smtClean="0"/>
              <a:t>29/01/2026</a:t>
            </a:fld>
            <a:endParaRPr lang="en-GB"/>
          </a:p>
        </p:txBody>
      </p:sp>
      <p:sp>
        <p:nvSpPr>
          <p:cNvPr id="5" name="Footer Placeholder 4">
            <a:extLst>
              <a:ext uri="{FF2B5EF4-FFF2-40B4-BE49-F238E27FC236}">
                <a16:creationId xmlns:a16="http://schemas.microsoft.com/office/drawing/2014/main" id="{A90ED01F-C965-B97A-5081-915190DC73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13263715-1C4D-96B9-77B8-AB0D52E26C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C8B2174-F94A-4E55-B2BA-0A10495F672F}" type="slidenum">
              <a:rPr lang="en-GB" smtClean="0"/>
              <a:t>‹#›</a:t>
            </a:fld>
            <a:endParaRPr lang="en-GB"/>
          </a:p>
        </p:txBody>
      </p:sp>
    </p:spTree>
    <p:extLst>
      <p:ext uri="{BB962C8B-B14F-4D97-AF65-F5344CB8AC3E}">
        <p14:creationId xmlns:p14="http://schemas.microsoft.com/office/powerpoint/2010/main" val="1228051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1"/>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12189698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Lst>
  <p:transition>
    <p:fade/>
  </p:transition>
  <p:hf sldNum="0" hdr="0" dt="0"/>
  <p:txStyles>
    <p:titleStyle>
      <a:lvl1pPr algn="l" defTabSz="932563" rtl="0" eaLnBrk="1" latinLnBrk="0" hangingPunct="1">
        <a:lnSpc>
          <a:spcPct val="100000"/>
        </a:lnSpc>
        <a:spcBef>
          <a:spcPct val="0"/>
        </a:spcBef>
        <a:buNone/>
        <a:defRPr lang="en-US" sz="320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38.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svg"/><Relationship Id="rId9"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3.png"/><Relationship Id="rId7" Type="http://schemas.openxmlformats.org/officeDocument/2006/relationships/image" Target="../media/image55.svg"/><Relationship Id="rId2" Type="http://schemas.openxmlformats.org/officeDocument/2006/relationships/notesSlide" Target="../notesSlides/notesSlide3.xml"/><Relationship Id="rId1" Type="http://schemas.openxmlformats.org/officeDocument/2006/relationships/slideLayout" Target="../slideLayouts/slideLayout38.xml"/><Relationship Id="rId6" Type="http://schemas.openxmlformats.org/officeDocument/2006/relationships/image" Target="../media/image54.png"/><Relationship Id="rId11" Type="http://schemas.openxmlformats.org/officeDocument/2006/relationships/image" Target="../media/image62.svg"/><Relationship Id="rId5" Type="http://schemas.openxmlformats.org/officeDocument/2006/relationships/image" Target="../media/image65.svg"/><Relationship Id="rId10" Type="http://schemas.openxmlformats.org/officeDocument/2006/relationships/image" Target="../media/image61.png"/><Relationship Id="rId4" Type="http://schemas.openxmlformats.org/officeDocument/2006/relationships/image" Target="../media/image64.png"/><Relationship Id="rId9" Type="http://schemas.openxmlformats.org/officeDocument/2006/relationships/image" Target="../media/image53.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15F8B-5F84-7569-335E-3EE009A21CCE}"/>
              </a:ext>
            </a:extLst>
          </p:cNvPr>
          <p:cNvSpPr>
            <a:spLocks noGrp="1"/>
          </p:cNvSpPr>
          <p:nvPr>
            <p:ph type="title"/>
          </p:nvPr>
        </p:nvSpPr>
        <p:spPr>
          <a:xfrm>
            <a:off x="588263" y="457200"/>
            <a:ext cx="11018520" cy="453970"/>
          </a:xfrm>
        </p:spPr>
        <p:txBody>
          <a:bodyPr/>
          <a:lstStyle/>
          <a:p>
            <a:r>
              <a:rPr lang="en-US" sz="2950">
                <a:cs typeface="Segoe UI"/>
              </a:rPr>
              <a:t>Microsoft’s SSE architecture</a:t>
            </a:r>
            <a:endParaRPr lang="en-US"/>
          </a:p>
        </p:txBody>
      </p:sp>
      <p:grpSp>
        <p:nvGrpSpPr>
          <p:cNvPr id="1110" name="Group 1109">
            <a:extLst>
              <a:ext uri="{FF2B5EF4-FFF2-40B4-BE49-F238E27FC236}">
                <a16:creationId xmlns:a16="http://schemas.microsoft.com/office/drawing/2014/main" id="{D6F61FF5-280F-DEDD-9A2F-A0BEAE23129F}"/>
              </a:ext>
              <a:ext uri="{C183D7F6-B498-43B3-948B-1728B52AA6E4}">
                <adec:decorative xmlns:adec="http://schemas.microsoft.com/office/drawing/2017/decorative" val="1"/>
              </a:ext>
            </a:extLst>
          </p:cNvPr>
          <p:cNvGrpSpPr/>
          <p:nvPr/>
        </p:nvGrpSpPr>
        <p:grpSpPr>
          <a:xfrm>
            <a:off x="4300626" y="1143357"/>
            <a:ext cx="4623356" cy="4165616"/>
            <a:chOff x="3801862" y="1217289"/>
            <a:chExt cx="4623356" cy="4165616"/>
          </a:xfrm>
        </p:grpSpPr>
        <p:grpSp>
          <p:nvGrpSpPr>
            <p:cNvPr id="8" name="Group 7">
              <a:extLst>
                <a:ext uri="{FF2B5EF4-FFF2-40B4-BE49-F238E27FC236}">
                  <a16:creationId xmlns:a16="http://schemas.microsoft.com/office/drawing/2014/main" id="{9CEF0DAC-9BC6-8D02-9226-3E16616B9EE7}"/>
                </a:ext>
                <a:ext uri="{C183D7F6-B498-43B3-948B-1728B52AA6E4}">
                  <adec:decorative xmlns:adec="http://schemas.microsoft.com/office/drawing/2017/decorative" val="1"/>
                </a:ext>
              </a:extLst>
            </p:cNvPr>
            <p:cNvGrpSpPr/>
            <p:nvPr/>
          </p:nvGrpSpPr>
          <p:grpSpPr>
            <a:xfrm>
              <a:off x="5093536" y="3081146"/>
              <a:ext cx="1906338" cy="1867782"/>
              <a:chOff x="3341620" y="1282582"/>
              <a:chExt cx="4909191" cy="4834861"/>
            </a:xfrm>
          </p:grpSpPr>
          <p:cxnSp>
            <p:nvCxnSpPr>
              <p:cNvPr id="11" name="Straight Connector 10">
                <a:extLst>
                  <a:ext uri="{FF2B5EF4-FFF2-40B4-BE49-F238E27FC236}">
                    <a16:creationId xmlns:a16="http://schemas.microsoft.com/office/drawing/2014/main" id="{84D58CC0-F8E4-EA7F-B18C-FF27C2940D94}"/>
                  </a:ext>
                </a:extLst>
              </p:cNvPr>
              <p:cNvCxnSpPr>
                <a:cxnSpLocks/>
              </p:cNvCxnSpPr>
              <p:nvPr/>
            </p:nvCxnSpPr>
            <p:spPr>
              <a:xfrm flipH="1">
                <a:off x="6572555" y="1440024"/>
                <a:ext cx="66457" cy="58355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8B216F1-F80B-6F53-0687-2F208CA47E63}"/>
                  </a:ext>
                </a:extLst>
              </p:cNvPr>
              <p:cNvGrpSpPr>
                <a:grpSpLocks/>
              </p:cNvGrpSpPr>
              <p:nvPr/>
            </p:nvGrpSpPr>
            <p:grpSpPr>
              <a:xfrm>
                <a:off x="3388079" y="1322691"/>
                <a:ext cx="4814288" cy="4742541"/>
                <a:chOff x="3691709" y="1603375"/>
                <a:chExt cx="4829991" cy="4876800"/>
              </a:xfrm>
            </p:grpSpPr>
            <p:cxnSp>
              <p:nvCxnSpPr>
                <p:cNvPr id="1030" name="Straight Connector 1029">
                  <a:extLst>
                    <a:ext uri="{FF2B5EF4-FFF2-40B4-BE49-F238E27FC236}">
                      <a16:creationId xmlns:a16="http://schemas.microsoft.com/office/drawing/2014/main" id="{97EBD58B-67A0-68AB-953D-E19C5104CC28}"/>
                    </a:ext>
                  </a:extLst>
                </p:cNvPr>
                <p:cNvCxnSpPr>
                  <a:cxnSpLocks/>
                </p:cNvCxnSpPr>
                <p:nvPr/>
              </p:nvCxnSpPr>
              <p:spPr>
                <a:xfrm flipH="1" flipV="1">
                  <a:off x="6881813" y="2309813"/>
                  <a:ext cx="1147762" cy="2571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2" name="Straight Connector 1031">
                  <a:extLst>
                    <a:ext uri="{FF2B5EF4-FFF2-40B4-BE49-F238E27FC236}">
                      <a16:creationId xmlns:a16="http://schemas.microsoft.com/office/drawing/2014/main" id="{B69BF1F1-7A4A-18C8-1549-E02E7D7E4309}"/>
                    </a:ext>
                  </a:extLst>
                </p:cNvPr>
                <p:cNvCxnSpPr>
                  <a:cxnSpLocks/>
                </p:cNvCxnSpPr>
                <p:nvPr/>
              </p:nvCxnSpPr>
              <p:spPr>
                <a:xfrm flipH="1" flipV="1">
                  <a:off x="6988175" y="5848350"/>
                  <a:ext cx="571500" cy="1746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4" name="Group 1033">
                  <a:extLst>
                    <a:ext uri="{FF2B5EF4-FFF2-40B4-BE49-F238E27FC236}">
                      <a16:creationId xmlns:a16="http://schemas.microsoft.com/office/drawing/2014/main" id="{3445CE4E-6FC4-1D1A-EA42-D7996A9B7FC7}"/>
                    </a:ext>
                  </a:extLst>
                </p:cNvPr>
                <p:cNvGrpSpPr>
                  <a:grpSpLocks/>
                </p:cNvGrpSpPr>
                <p:nvPr/>
              </p:nvGrpSpPr>
              <p:grpSpPr>
                <a:xfrm>
                  <a:off x="3691709" y="1603375"/>
                  <a:ext cx="4829991" cy="4876800"/>
                  <a:chOff x="3691709" y="1603375"/>
                  <a:chExt cx="4829991" cy="4876800"/>
                </a:xfrm>
              </p:grpSpPr>
              <p:cxnSp>
                <p:nvCxnSpPr>
                  <p:cNvPr id="1035" name="Straight Connector 1034">
                    <a:extLst>
                      <a:ext uri="{FF2B5EF4-FFF2-40B4-BE49-F238E27FC236}">
                        <a16:creationId xmlns:a16="http://schemas.microsoft.com/office/drawing/2014/main" id="{A8A39F6D-A108-4E95-E46D-F264A19026FF}"/>
                      </a:ext>
                    </a:extLst>
                  </p:cNvPr>
                  <p:cNvCxnSpPr>
                    <a:cxnSpLocks/>
                  </p:cNvCxnSpPr>
                  <p:nvPr/>
                </p:nvCxnSpPr>
                <p:spPr>
                  <a:xfrm flipH="1" flipV="1">
                    <a:off x="5721350" y="5632767"/>
                    <a:ext cx="1273175" cy="22193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7D21B62B-1A57-0872-52B8-3B6CBBAD574A}"/>
                      </a:ext>
                    </a:extLst>
                  </p:cNvPr>
                  <p:cNvCxnSpPr>
                    <a:cxnSpLocks/>
                  </p:cNvCxnSpPr>
                  <p:nvPr/>
                </p:nvCxnSpPr>
                <p:spPr>
                  <a:xfrm flipH="1" flipV="1">
                    <a:off x="5724525" y="5629275"/>
                    <a:ext cx="409575" cy="8509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7" name="Straight Connector 1036">
                    <a:extLst>
                      <a:ext uri="{FF2B5EF4-FFF2-40B4-BE49-F238E27FC236}">
                        <a16:creationId xmlns:a16="http://schemas.microsoft.com/office/drawing/2014/main" id="{EC873588-3F24-A9B1-168D-7120C13C8D8D}"/>
                      </a:ext>
                    </a:extLst>
                  </p:cNvPr>
                  <p:cNvCxnSpPr>
                    <a:cxnSpLocks/>
                  </p:cNvCxnSpPr>
                  <p:nvPr/>
                </p:nvCxnSpPr>
                <p:spPr>
                  <a:xfrm flipH="1">
                    <a:off x="4657725" y="5613400"/>
                    <a:ext cx="1089025" cy="3429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38" name="Group 1037">
                    <a:extLst>
                      <a:ext uri="{FF2B5EF4-FFF2-40B4-BE49-F238E27FC236}">
                        <a16:creationId xmlns:a16="http://schemas.microsoft.com/office/drawing/2014/main" id="{EDA11A64-3DD4-E352-6C20-14A1FA587937}"/>
                      </a:ext>
                    </a:extLst>
                  </p:cNvPr>
                  <p:cNvGrpSpPr>
                    <a:grpSpLocks/>
                  </p:cNvGrpSpPr>
                  <p:nvPr/>
                </p:nvGrpSpPr>
                <p:grpSpPr>
                  <a:xfrm>
                    <a:off x="3691709" y="1603375"/>
                    <a:ext cx="4829991" cy="4870450"/>
                    <a:chOff x="3691709" y="1603375"/>
                    <a:chExt cx="4829991" cy="4870450"/>
                  </a:xfrm>
                </p:grpSpPr>
                <p:cxnSp>
                  <p:nvCxnSpPr>
                    <p:cNvPr id="1039" name="Straight Connector 1038">
                      <a:extLst>
                        <a:ext uri="{FF2B5EF4-FFF2-40B4-BE49-F238E27FC236}">
                          <a16:creationId xmlns:a16="http://schemas.microsoft.com/office/drawing/2014/main" id="{EF0A7966-7789-C6D5-8C14-80D8A2F32B18}"/>
                        </a:ext>
                      </a:extLst>
                    </p:cNvPr>
                    <p:cNvCxnSpPr>
                      <a:cxnSpLocks/>
                    </p:cNvCxnSpPr>
                    <p:nvPr/>
                  </p:nvCxnSpPr>
                  <p:spPr>
                    <a:xfrm flipH="1">
                      <a:off x="5448300" y="2728913"/>
                      <a:ext cx="14288" cy="15049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9B3C8510-9472-D041-0C14-47E100E791A9}"/>
                        </a:ext>
                      </a:extLst>
                    </p:cNvPr>
                    <p:cNvCxnSpPr>
                      <a:cxnSpLocks/>
                    </p:cNvCxnSpPr>
                    <p:nvPr/>
                  </p:nvCxnSpPr>
                  <p:spPr>
                    <a:xfrm>
                      <a:off x="5451475" y="4216400"/>
                      <a:ext cx="273050" cy="14287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41" name="Group 1040">
                      <a:extLst>
                        <a:ext uri="{FF2B5EF4-FFF2-40B4-BE49-F238E27FC236}">
                          <a16:creationId xmlns:a16="http://schemas.microsoft.com/office/drawing/2014/main" id="{72EAFEF4-7B4D-0EC1-F71D-5D0EFB305706}"/>
                        </a:ext>
                      </a:extLst>
                    </p:cNvPr>
                    <p:cNvGrpSpPr>
                      <a:grpSpLocks/>
                    </p:cNvGrpSpPr>
                    <p:nvPr/>
                  </p:nvGrpSpPr>
                  <p:grpSpPr>
                    <a:xfrm>
                      <a:off x="3691709" y="1603375"/>
                      <a:ext cx="4829991" cy="4870450"/>
                      <a:chOff x="3691709" y="1603375"/>
                      <a:chExt cx="4829991" cy="4870450"/>
                    </a:xfrm>
                  </p:grpSpPr>
                  <p:cxnSp>
                    <p:nvCxnSpPr>
                      <p:cNvPr id="1042" name="Straight Connector 1041">
                        <a:extLst>
                          <a:ext uri="{FF2B5EF4-FFF2-40B4-BE49-F238E27FC236}">
                            <a16:creationId xmlns:a16="http://schemas.microsoft.com/office/drawing/2014/main" id="{E26BD081-B361-6308-8E6B-AADD4C87482F}"/>
                          </a:ext>
                        </a:extLst>
                      </p:cNvPr>
                      <p:cNvCxnSpPr>
                        <a:cxnSpLocks/>
                      </p:cNvCxnSpPr>
                      <p:nvPr/>
                    </p:nvCxnSpPr>
                    <p:spPr>
                      <a:xfrm flipV="1">
                        <a:off x="5467350" y="1681163"/>
                        <a:ext cx="200025" cy="10287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51EFCF55-F987-76B5-E017-EC8663FE1F69}"/>
                          </a:ext>
                        </a:extLst>
                      </p:cNvPr>
                      <p:cNvCxnSpPr>
                        <a:cxnSpLocks/>
                      </p:cNvCxnSpPr>
                      <p:nvPr/>
                    </p:nvCxnSpPr>
                    <p:spPr>
                      <a:xfrm flipH="1" flipV="1">
                        <a:off x="4521200" y="2422525"/>
                        <a:ext cx="936625" cy="3016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44" name="Group 1043">
                        <a:extLst>
                          <a:ext uri="{FF2B5EF4-FFF2-40B4-BE49-F238E27FC236}">
                            <a16:creationId xmlns:a16="http://schemas.microsoft.com/office/drawing/2014/main" id="{5BA9A69F-AECB-A3CB-D74E-72D365ED08A7}"/>
                          </a:ext>
                        </a:extLst>
                      </p:cNvPr>
                      <p:cNvGrpSpPr>
                        <a:grpSpLocks/>
                      </p:cNvGrpSpPr>
                      <p:nvPr/>
                    </p:nvGrpSpPr>
                    <p:grpSpPr>
                      <a:xfrm>
                        <a:off x="3691709" y="1603375"/>
                        <a:ext cx="4829991" cy="4870450"/>
                        <a:chOff x="3691709" y="1603375"/>
                        <a:chExt cx="4829991" cy="4870450"/>
                      </a:xfrm>
                    </p:grpSpPr>
                    <p:cxnSp>
                      <p:nvCxnSpPr>
                        <p:cNvPr id="1045" name="Straight Connector 1044">
                          <a:extLst>
                            <a:ext uri="{FF2B5EF4-FFF2-40B4-BE49-F238E27FC236}">
                              <a16:creationId xmlns:a16="http://schemas.microsoft.com/office/drawing/2014/main" id="{A93E9243-2120-7996-48F8-9DBC56A948F0}"/>
                            </a:ext>
                          </a:extLst>
                        </p:cNvPr>
                        <p:cNvCxnSpPr>
                          <a:cxnSpLocks/>
                        </p:cNvCxnSpPr>
                        <p:nvPr/>
                      </p:nvCxnSpPr>
                      <p:spPr>
                        <a:xfrm flipH="1">
                          <a:off x="4521200" y="1968500"/>
                          <a:ext cx="127000" cy="4508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46" name="Group 1045">
                          <a:extLst>
                            <a:ext uri="{FF2B5EF4-FFF2-40B4-BE49-F238E27FC236}">
                              <a16:creationId xmlns:a16="http://schemas.microsoft.com/office/drawing/2014/main" id="{FE28404B-6471-48DE-973E-E5F8689DC234}"/>
                            </a:ext>
                          </a:extLst>
                        </p:cNvPr>
                        <p:cNvGrpSpPr>
                          <a:grpSpLocks/>
                        </p:cNvGrpSpPr>
                        <p:nvPr/>
                      </p:nvGrpSpPr>
                      <p:grpSpPr>
                        <a:xfrm>
                          <a:off x="3691709" y="1603375"/>
                          <a:ext cx="4829991" cy="4870450"/>
                          <a:chOff x="3691709" y="1603375"/>
                          <a:chExt cx="4829991" cy="4870450"/>
                        </a:xfrm>
                      </p:grpSpPr>
                      <p:cxnSp>
                        <p:nvCxnSpPr>
                          <p:cNvPr id="1047" name="Straight Connector 1046">
                            <a:extLst>
                              <a:ext uri="{FF2B5EF4-FFF2-40B4-BE49-F238E27FC236}">
                                <a16:creationId xmlns:a16="http://schemas.microsoft.com/office/drawing/2014/main" id="{34756A38-35EE-DDE4-2396-3FD2DABAB6B7}"/>
                              </a:ext>
                            </a:extLst>
                          </p:cNvPr>
                          <p:cNvCxnSpPr>
                            <a:cxnSpLocks/>
                          </p:cNvCxnSpPr>
                          <p:nvPr/>
                        </p:nvCxnSpPr>
                        <p:spPr>
                          <a:xfrm flipH="1" flipV="1">
                            <a:off x="3767693" y="3201335"/>
                            <a:ext cx="466170" cy="43245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48" name="Group 1047">
                            <a:extLst>
                              <a:ext uri="{FF2B5EF4-FFF2-40B4-BE49-F238E27FC236}">
                                <a16:creationId xmlns:a16="http://schemas.microsoft.com/office/drawing/2014/main" id="{3081CB65-480E-FBBF-99A1-C8EBC2D5511C}"/>
                              </a:ext>
                            </a:extLst>
                          </p:cNvPr>
                          <p:cNvGrpSpPr>
                            <a:grpSpLocks/>
                          </p:cNvGrpSpPr>
                          <p:nvPr/>
                        </p:nvGrpSpPr>
                        <p:grpSpPr>
                          <a:xfrm>
                            <a:off x="3691709" y="1603375"/>
                            <a:ext cx="4829991" cy="4870450"/>
                            <a:chOff x="3691709" y="1603375"/>
                            <a:chExt cx="4829991" cy="4870450"/>
                          </a:xfrm>
                        </p:grpSpPr>
                        <p:cxnSp>
                          <p:nvCxnSpPr>
                            <p:cNvPr id="1049" name="Straight Connector 1048">
                              <a:extLst>
                                <a:ext uri="{FF2B5EF4-FFF2-40B4-BE49-F238E27FC236}">
                                  <a16:creationId xmlns:a16="http://schemas.microsoft.com/office/drawing/2014/main" id="{CEDA30B2-1855-E28C-D204-FE08E1B4A335}"/>
                                </a:ext>
                              </a:extLst>
                            </p:cNvPr>
                            <p:cNvCxnSpPr>
                              <a:cxnSpLocks/>
                            </p:cNvCxnSpPr>
                            <p:nvPr/>
                          </p:nvCxnSpPr>
                          <p:spPr>
                            <a:xfrm flipH="1" flipV="1">
                              <a:off x="5664200" y="1695450"/>
                              <a:ext cx="1298576" cy="15876"/>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8DEBC5AB-5DC5-8FD3-D9E1-F8B0AB6849AB}"/>
                                </a:ext>
                              </a:extLst>
                            </p:cNvPr>
                            <p:cNvCxnSpPr>
                              <a:cxnSpLocks/>
                            </p:cNvCxnSpPr>
                            <p:nvPr/>
                          </p:nvCxnSpPr>
                          <p:spPr>
                            <a:xfrm flipH="1">
                              <a:off x="5667375" y="1603375"/>
                              <a:ext cx="450850" cy="952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DAD59854-E15C-E680-AEC6-57B6F0FB76DB}"/>
                                </a:ext>
                              </a:extLst>
                            </p:cNvPr>
                            <p:cNvCxnSpPr>
                              <a:cxnSpLocks/>
                            </p:cNvCxnSpPr>
                            <p:nvPr/>
                          </p:nvCxnSpPr>
                          <p:spPr>
                            <a:xfrm flipH="1" flipV="1">
                              <a:off x="6102523" y="1603742"/>
                              <a:ext cx="853902" cy="10758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52" name="Group 1051">
                              <a:extLst>
                                <a:ext uri="{FF2B5EF4-FFF2-40B4-BE49-F238E27FC236}">
                                  <a16:creationId xmlns:a16="http://schemas.microsoft.com/office/drawing/2014/main" id="{7779A28D-F665-5631-4376-BB23D3A6AF49}"/>
                                </a:ext>
                              </a:extLst>
                            </p:cNvPr>
                            <p:cNvGrpSpPr>
                              <a:grpSpLocks/>
                            </p:cNvGrpSpPr>
                            <p:nvPr/>
                          </p:nvGrpSpPr>
                          <p:grpSpPr>
                            <a:xfrm>
                              <a:off x="3691709" y="1700213"/>
                              <a:ext cx="4829991" cy="4773612"/>
                              <a:chOff x="3691709" y="1700213"/>
                              <a:chExt cx="4829991" cy="4773612"/>
                            </a:xfrm>
                          </p:grpSpPr>
                          <p:cxnSp>
                            <p:nvCxnSpPr>
                              <p:cNvPr id="1053" name="Straight Connector 1052">
                                <a:extLst>
                                  <a:ext uri="{FF2B5EF4-FFF2-40B4-BE49-F238E27FC236}">
                                    <a16:creationId xmlns:a16="http://schemas.microsoft.com/office/drawing/2014/main" id="{9B86CC14-0491-46AB-6E41-94DC1ADA3ABF}"/>
                                  </a:ext>
                                </a:extLst>
                              </p:cNvPr>
                              <p:cNvCxnSpPr>
                                <a:cxnSpLocks/>
                              </p:cNvCxnSpPr>
                              <p:nvPr/>
                            </p:nvCxnSpPr>
                            <p:spPr>
                              <a:xfrm flipV="1">
                                <a:off x="5462588" y="2309813"/>
                                <a:ext cx="1428750" cy="41433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023F2961-C04A-FB91-A3EC-697A4FCD05F5}"/>
                                  </a:ext>
                                </a:extLst>
                              </p:cNvPr>
                              <p:cNvCxnSpPr>
                                <a:cxnSpLocks/>
                              </p:cNvCxnSpPr>
                              <p:nvPr/>
                            </p:nvCxnSpPr>
                            <p:spPr>
                              <a:xfrm flipV="1">
                                <a:off x="6553200" y="2309813"/>
                                <a:ext cx="319088" cy="11239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4247DA21-B0F8-7A32-3A64-5872FEEA3A91}"/>
                                  </a:ext>
                                </a:extLst>
                              </p:cNvPr>
                              <p:cNvCxnSpPr>
                                <a:cxnSpLocks/>
                              </p:cNvCxnSpPr>
                              <p:nvPr/>
                            </p:nvCxnSpPr>
                            <p:spPr>
                              <a:xfrm flipH="1" flipV="1">
                                <a:off x="6881813" y="2305050"/>
                                <a:ext cx="890587" cy="1252538"/>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0533350D-7B44-3B04-BD8E-E25557B63791}"/>
                                  </a:ext>
                                </a:extLst>
                              </p:cNvPr>
                              <p:cNvCxnSpPr>
                                <a:cxnSpLocks/>
                              </p:cNvCxnSpPr>
                              <p:nvPr/>
                            </p:nvCxnSpPr>
                            <p:spPr>
                              <a:xfrm flipH="1">
                                <a:off x="7758113" y="2543175"/>
                                <a:ext cx="276225" cy="1004888"/>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280E1534-731E-5D5E-5D81-A0360F18EA55}"/>
                                  </a:ext>
                                </a:extLst>
                              </p:cNvPr>
                              <p:cNvCxnSpPr>
                                <a:cxnSpLocks/>
                              </p:cNvCxnSpPr>
                              <p:nvPr/>
                            </p:nvCxnSpPr>
                            <p:spPr>
                              <a:xfrm flipH="1" flipV="1">
                                <a:off x="6553200" y="3419475"/>
                                <a:ext cx="1219200" cy="1524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74C41BB2-81AF-9781-E674-4BEEB3D8AD0B}"/>
                                  </a:ext>
                                </a:extLst>
                              </p:cNvPr>
                              <p:cNvCxnSpPr>
                                <a:cxnSpLocks/>
                              </p:cNvCxnSpPr>
                              <p:nvPr/>
                            </p:nvCxnSpPr>
                            <p:spPr>
                              <a:xfrm>
                                <a:off x="6562725" y="3457575"/>
                                <a:ext cx="323850" cy="12858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775B174E-409B-5D1A-98FD-774312953510}"/>
                                  </a:ext>
                                </a:extLst>
                              </p:cNvPr>
                              <p:cNvCxnSpPr>
                                <a:cxnSpLocks/>
                              </p:cNvCxnSpPr>
                              <p:nvPr/>
                            </p:nvCxnSpPr>
                            <p:spPr>
                              <a:xfrm>
                                <a:off x="6962775" y="1733550"/>
                                <a:ext cx="604838" cy="3714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4B016F2E-9668-FC90-E18F-946992242CC6}"/>
                                  </a:ext>
                                </a:extLst>
                              </p:cNvPr>
                              <p:cNvCxnSpPr>
                                <a:cxnSpLocks/>
                              </p:cNvCxnSpPr>
                              <p:nvPr/>
                            </p:nvCxnSpPr>
                            <p:spPr>
                              <a:xfrm>
                                <a:off x="7562850" y="2105025"/>
                                <a:ext cx="466725" cy="4667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E2B7EF80-47CB-776F-8537-DB54E0E7B8A3}"/>
                                  </a:ext>
                                </a:extLst>
                              </p:cNvPr>
                              <p:cNvCxnSpPr>
                                <a:cxnSpLocks/>
                              </p:cNvCxnSpPr>
                              <p:nvPr/>
                            </p:nvCxnSpPr>
                            <p:spPr>
                              <a:xfrm>
                                <a:off x="8015288" y="2562225"/>
                                <a:ext cx="436562" cy="795338"/>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830259C2-755A-18E4-378D-7947596950B1}"/>
                                  </a:ext>
                                </a:extLst>
                              </p:cNvPr>
                              <p:cNvCxnSpPr>
                                <a:cxnSpLocks/>
                              </p:cNvCxnSpPr>
                              <p:nvPr/>
                            </p:nvCxnSpPr>
                            <p:spPr>
                              <a:xfrm>
                                <a:off x="8462963" y="3357563"/>
                                <a:ext cx="38100" cy="4762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1A4EF6FF-6E88-2D4E-FF2E-07E5A1F184EA}"/>
                                  </a:ext>
                                </a:extLst>
                              </p:cNvPr>
                              <p:cNvCxnSpPr>
                                <a:cxnSpLocks/>
                              </p:cNvCxnSpPr>
                              <p:nvPr/>
                            </p:nvCxnSpPr>
                            <p:spPr>
                              <a:xfrm>
                                <a:off x="8024813" y="2566988"/>
                                <a:ext cx="476250" cy="12668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CC9ABA2C-02F6-6BE5-9B58-052ABC695AF6}"/>
                                  </a:ext>
                                </a:extLst>
                              </p:cNvPr>
                              <p:cNvCxnSpPr>
                                <a:cxnSpLocks/>
                              </p:cNvCxnSpPr>
                              <p:nvPr/>
                            </p:nvCxnSpPr>
                            <p:spPr>
                              <a:xfrm>
                                <a:off x="7767638" y="3552825"/>
                                <a:ext cx="723900" cy="27146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7" name="Straight Connector 1066">
                                <a:extLst>
                                  <a:ext uri="{FF2B5EF4-FFF2-40B4-BE49-F238E27FC236}">
                                    <a16:creationId xmlns:a16="http://schemas.microsoft.com/office/drawing/2014/main" id="{1743A346-410C-418B-7568-057A6FC713C3}"/>
                                  </a:ext>
                                </a:extLst>
                              </p:cNvPr>
                              <p:cNvCxnSpPr>
                                <a:cxnSpLocks/>
                              </p:cNvCxnSpPr>
                              <p:nvPr/>
                            </p:nvCxnSpPr>
                            <p:spPr>
                              <a:xfrm flipH="1" flipV="1">
                                <a:off x="5657850" y="1700213"/>
                                <a:ext cx="1247775" cy="6191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359FA995-CC88-109A-B3C7-0475F6F0303B}"/>
                                  </a:ext>
                                </a:extLst>
                              </p:cNvPr>
                              <p:cNvCxnSpPr>
                                <a:cxnSpLocks/>
                              </p:cNvCxnSpPr>
                              <p:nvPr/>
                            </p:nvCxnSpPr>
                            <p:spPr>
                              <a:xfrm flipH="1">
                                <a:off x="4664075" y="1701800"/>
                                <a:ext cx="1012825" cy="2825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id="{6870E0E1-B2BD-4B08-3E35-2456D27C446F}"/>
                                  </a:ext>
                                </a:extLst>
                              </p:cNvPr>
                              <p:cNvCxnSpPr>
                                <a:cxnSpLocks/>
                              </p:cNvCxnSpPr>
                              <p:nvPr/>
                            </p:nvCxnSpPr>
                            <p:spPr>
                              <a:xfrm flipH="1">
                                <a:off x="4516941" y="1709740"/>
                                <a:ext cx="1158875" cy="7112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AE08509C-53CC-8DF9-4DE2-B80FB9078F36}"/>
                                  </a:ext>
                                </a:extLst>
                              </p:cNvPr>
                              <p:cNvCxnSpPr>
                                <a:cxnSpLocks/>
                              </p:cNvCxnSpPr>
                              <p:nvPr/>
                            </p:nvCxnSpPr>
                            <p:spPr>
                              <a:xfrm flipH="1">
                                <a:off x="3784600" y="1978025"/>
                                <a:ext cx="873125" cy="11906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ECEB8301-E6CE-CE21-17D6-FEEC04D3AEB8}"/>
                                  </a:ext>
                                </a:extLst>
                              </p:cNvPr>
                              <p:cNvCxnSpPr>
                                <a:cxnSpLocks/>
                              </p:cNvCxnSpPr>
                              <p:nvPr/>
                            </p:nvCxnSpPr>
                            <p:spPr>
                              <a:xfrm flipH="1">
                                <a:off x="3779044" y="2414588"/>
                                <a:ext cx="750094" cy="747712"/>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72" name="Group 1071">
                                <a:extLst>
                                  <a:ext uri="{FF2B5EF4-FFF2-40B4-BE49-F238E27FC236}">
                                    <a16:creationId xmlns:a16="http://schemas.microsoft.com/office/drawing/2014/main" id="{73112E4C-4816-D9C1-5C9A-B69ADB8F053D}"/>
                                  </a:ext>
                                </a:extLst>
                              </p:cNvPr>
                              <p:cNvGrpSpPr>
                                <a:grpSpLocks/>
                              </p:cNvGrpSpPr>
                              <p:nvPr/>
                            </p:nvGrpSpPr>
                            <p:grpSpPr>
                              <a:xfrm>
                                <a:off x="3691709" y="2397125"/>
                                <a:ext cx="4829991" cy="4076700"/>
                                <a:chOff x="3691709" y="2397125"/>
                                <a:chExt cx="4829991" cy="4076700"/>
                              </a:xfrm>
                            </p:grpSpPr>
                            <p:cxnSp>
                              <p:nvCxnSpPr>
                                <p:cNvPr id="1073" name="Straight Connector 1072">
                                  <a:extLst>
                                    <a:ext uri="{FF2B5EF4-FFF2-40B4-BE49-F238E27FC236}">
                                      <a16:creationId xmlns:a16="http://schemas.microsoft.com/office/drawing/2014/main" id="{873CB975-65D4-1851-672F-2D88D317F513}"/>
                                    </a:ext>
                                  </a:extLst>
                                </p:cNvPr>
                                <p:cNvCxnSpPr>
                                  <a:cxnSpLocks/>
                                </p:cNvCxnSpPr>
                                <p:nvPr/>
                              </p:nvCxnSpPr>
                              <p:spPr>
                                <a:xfrm>
                                  <a:off x="5467350" y="2738438"/>
                                  <a:ext cx="1095375" cy="70008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FD4B748E-26B6-6DCF-4EDA-27E3DEBF7B21}"/>
                                    </a:ext>
                                  </a:extLst>
                                </p:cNvPr>
                                <p:cNvCxnSpPr>
                                  <a:cxnSpLocks/>
                                </p:cNvCxnSpPr>
                                <p:nvPr/>
                              </p:nvCxnSpPr>
                              <p:spPr>
                                <a:xfrm flipH="1">
                                  <a:off x="5448300" y="3438525"/>
                                  <a:ext cx="1114425" cy="776288"/>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E1A18AE4-3B4E-4EF9-0765-52C0A23D53BD}"/>
                                    </a:ext>
                                  </a:extLst>
                                </p:cNvPr>
                                <p:cNvCxnSpPr>
                                  <a:cxnSpLocks/>
                                </p:cNvCxnSpPr>
                                <p:nvPr/>
                              </p:nvCxnSpPr>
                              <p:spPr>
                                <a:xfrm flipH="1">
                                  <a:off x="6886575" y="3548063"/>
                                  <a:ext cx="890588" cy="117633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29A3EA34-6C16-58EB-62F9-5C319A621017}"/>
                                    </a:ext>
                                  </a:extLst>
                                </p:cNvPr>
                                <p:cNvCxnSpPr>
                                  <a:cxnSpLocks/>
                                </p:cNvCxnSpPr>
                                <p:nvPr/>
                              </p:nvCxnSpPr>
                              <p:spPr>
                                <a:xfrm>
                                  <a:off x="5453094" y="4208463"/>
                                  <a:ext cx="1447769" cy="525462"/>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id="{46DAAE12-BB45-16C7-2FD6-CAAA229D5CE4}"/>
                                    </a:ext>
                                  </a:extLst>
                                </p:cNvPr>
                                <p:cNvCxnSpPr>
                                  <a:cxnSpLocks/>
                                </p:cNvCxnSpPr>
                                <p:nvPr/>
                              </p:nvCxnSpPr>
                              <p:spPr>
                                <a:xfrm flipH="1">
                                  <a:off x="5721350" y="4727575"/>
                                  <a:ext cx="1177925" cy="9080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ED521C02-A940-8299-CC83-5555AD544E12}"/>
                                    </a:ext>
                                  </a:extLst>
                                </p:cNvPr>
                                <p:cNvCxnSpPr>
                                  <a:cxnSpLocks/>
                                </p:cNvCxnSpPr>
                                <p:nvPr/>
                              </p:nvCxnSpPr>
                              <p:spPr>
                                <a:xfrm flipH="1" flipV="1">
                                  <a:off x="6896100" y="4730750"/>
                                  <a:ext cx="1108075" cy="2571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A09F14C9-FBAC-0ADA-8E6B-CABDA0814DC7}"/>
                                    </a:ext>
                                  </a:extLst>
                                </p:cNvPr>
                                <p:cNvCxnSpPr>
                                  <a:cxnSpLocks/>
                                </p:cNvCxnSpPr>
                                <p:nvPr/>
                              </p:nvCxnSpPr>
                              <p:spPr>
                                <a:xfrm flipH="1" flipV="1">
                                  <a:off x="7775575" y="3571875"/>
                                  <a:ext cx="257175" cy="14224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07DE02C5-B2EA-B44D-09FD-E6986203C7E4}"/>
                                    </a:ext>
                                  </a:extLst>
                                </p:cNvPr>
                                <p:cNvCxnSpPr>
                                  <a:cxnSpLocks/>
                                </p:cNvCxnSpPr>
                                <p:nvPr/>
                              </p:nvCxnSpPr>
                              <p:spPr>
                                <a:xfrm flipV="1">
                                  <a:off x="8013700" y="3832225"/>
                                  <a:ext cx="508000" cy="11779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2" name="Straight Connector 1081">
                                  <a:extLst>
                                    <a:ext uri="{FF2B5EF4-FFF2-40B4-BE49-F238E27FC236}">
                                      <a16:creationId xmlns:a16="http://schemas.microsoft.com/office/drawing/2014/main" id="{65ECD156-FB3B-66F3-D8F7-34F1638EA39E}"/>
                                    </a:ext>
                                  </a:extLst>
                                </p:cNvPr>
                                <p:cNvCxnSpPr>
                                  <a:cxnSpLocks/>
                                </p:cNvCxnSpPr>
                                <p:nvPr/>
                              </p:nvCxnSpPr>
                              <p:spPr>
                                <a:xfrm flipV="1">
                                  <a:off x="8451850" y="3835400"/>
                                  <a:ext cx="60325" cy="10572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6567E8C9-F8E7-5128-1808-B4499B9C985C}"/>
                                    </a:ext>
                                  </a:extLst>
                                </p:cNvPr>
                                <p:cNvCxnSpPr>
                                  <a:cxnSpLocks/>
                                </p:cNvCxnSpPr>
                                <p:nvPr/>
                              </p:nvCxnSpPr>
                              <p:spPr>
                                <a:xfrm flipV="1">
                                  <a:off x="8020050" y="4876800"/>
                                  <a:ext cx="434975" cy="1143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C3A66656-1C42-DA76-1929-917703F3A36F}"/>
                                    </a:ext>
                                  </a:extLst>
                                </p:cNvPr>
                                <p:cNvCxnSpPr>
                                  <a:cxnSpLocks/>
                                </p:cNvCxnSpPr>
                                <p:nvPr/>
                              </p:nvCxnSpPr>
                              <p:spPr>
                                <a:xfrm>
                                  <a:off x="6905625" y="4721225"/>
                                  <a:ext cx="82550" cy="11493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D5A5EA35-C5C3-6CED-DF8A-F1E6B4E8F28A}"/>
                                    </a:ext>
                                  </a:extLst>
                                </p:cNvPr>
                                <p:cNvCxnSpPr>
                                  <a:cxnSpLocks/>
                                </p:cNvCxnSpPr>
                                <p:nvPr/>
                              </p:nvCxnSpPr>
                              <p:spPr>
                                <a:xfrm flipH="1">
                                  <a:off x="6988175" y="4987925"/>
                                  <a:ext cx="1047750" cy="8604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411A8769-8CBF-1E39-074B-EBD5E08504B3}"/>
                                    </a:ext>
                                  </a:extLst>
                                </p:cNvPr>
                                <p:cNvCxnSpPr>
                                  <a:cxnSpLocks/>
                                </p:cNvCxnSpPr>
                                <p:nvPr/>
                              </p:nvCxnSpPr>
                              <p:spPr>
                                <a:xfrm flipH="1">
                                  <a:off x="7553325" y="4873023"/>
                                  <a:ext cx="901700" cy="116582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26CC1CBC-9F04-466F-4BE6-FC1F6A3E9AB4}"/>
                                    </a:ext>
                                  </a:extLst>
                                </p:cNvPr>
                                <p:cNvCxnSpPr>
                                  <a:cxnSpLocks/>
                                </p:cNvCxnSpPr>
                                <p:nvPr/>
                              </p:nvCxnSpPr>
                              <p:spPr>
                                <a:xfrm flipH="1">
                                  <a:off x="7562850" y="4994275"/>
                                  <a:ext cx="457200" cy="10445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E0816B37-354C-A092-BFEE-3C00B71B8A27}"/>
                                    </a:ext>
                                  </a:extLst>
                                </p:cNvPr>
                                <p:cNvCxnSpPr>
                                  <a:cxnSpLocks/>
                                </p:cNvCxnSpPr>
                                <p:nvPr/>
                              </p:nvCxnSpPr>
                              <p:spPr>
                                <a:xfrm flipH="1">
                                  <a:off x="6102350" y="6369050"/>
                                  <a:ext cx="447675" cy="1047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F320B106-A123-3666-F8B2-0F40BA8FD5D8}"/>
                                    </a:ext>
                                  </a:extLst>
                                </p:cNvPr>
                                <p:cNvCxnSpPr>
                                  <a:cxnSpLocks/>
                                </p:cNvCxnSpPr>
                                <p:nvPr/>
                              </p:nvCxnSpPr>
                              <p:spPr>
                                <a:xfrm flipH="1">
                                  <a:off x="6529474" y="6026150"/>
                                  <a:ext cx="1039726" cy="3429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1" name="Group 1090">
                                  <a:extLst>
                                    <a:ext uri="{FF2B5EF4-FFF2-40B4-BE49-F238E27FC236}">
                                      <a16:creationId xmlns:a16="http://schemas.microsoft.com/office/drawing/2014/main" id="{50A1368B-2DB4-6D7C-322E-299C68491419}"/>
                                    </a:ext>
                                  </a:extLst>
                                </p:cNvPr>
                                <p:cNvGrpSpPr>
                                  <a:grpSpLocks/>
                                </p:cNvGrpSpPr>
                                <p:nvPr/>
                              </p:nvGrpSpPr>
                              <p:grpSpPr>
                                <a:xfrm>
                                  <a:off x="3691709" y="2397125"/>
                                  <a:ext cx="2035991" cy="3575050"/>
                                  <a:chOff x="3691709" y="2397125"/>
                                  <a:chExt cx="2035991" cy="3575050"/>
                                </a:xfrm>
                              </p:grpSpPr>
                              <p:cxnSp>
                                <p:nvCxnSpPr>
                                  <p:cNvPr id="1095" name="Straight Connector 1094">
                                    <a:extLst>
                                      <a:ext uri="{FF2B5EF4-FFF2-40B4-BE49-F238E27FC236}">
                                        <a16:creationId xmlns:a16="http://schemas.microsoft.com/office/drawing/2014/main" id="{D83003C3-DF1B-7C68-8D3D-3D764C31F3D6}"/>
                                      </a:ext>
                                    </a:extLst>
                                  </p:cNvPr>
                                  <p:cNvCxnSpPr>
                                    <a:cxnSpLocks/>
                                  </p:cNvCxnSpPr>
                                  <p:nvPr/>
                                </p:nvCxnSpPr>
                                <p:spPr>
                                  <a:xfrm flipH="1">
                                    <a:off x="4225925" y="2727325"/>
                                    <a:ext cx="1231900" cy="9112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3D3E76C3-3F20-BC6D-12DB-1D3A524D961F}"/>
                                      </a:ext>
                                    </a:extLst>
                                  </p:cNvPr>
                                  <p:cNvCxnSpPr>
                                    <a:cxnSpLocks/>
                                  </p:cNvCxnSpPr>
                                  <p:nvPr/>
                                </p:nvCxnSpPr>
                                <p:spPr>
                                  <a:xfrm flipH="1">
                                    <a:off x="4225925" y="2397125"/>
                                    <a:ext cx="298450" cy="12414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7C847929-427C-DF6C-1F48-A4AB8762DCC0}"/>
                                      </a:ext>
                                    </a:extLst>
                                  </p:cNvPr>
                                  <p:cNvCxnSpPr>
                                    <a:cxnSpLocks/>
                                  </p:cNvCxnSpPr>
                                  <p:nvPr/>
                                </p:nvCxnSpPr>
                                <p:spPr>
                                  <a:xfrm flipH="1" flipV="1">
                                    <a:off x="4225925" y="3625197"/>
                                    <a:ext cx="1231900" cy="608666"/>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AE1853B1-F545-2224-C1D1-FFB6070EB2C0}"/>
                                      </a:ext>
                                    </a:extLst>
                                  </p:cNvPr>
                                  <p:cNvCxnSpPr>
                                    <a:cxnSpLocks/>
                                  </p:cNvCxnSpPr>
                                  <p:nvPr/>
                                </p:nvCxnSpPr>
                                <p:spPr>
                                  <a:xfrm flipH="1" flipV="1">
                                    <a:off x="4233863" y="3631406"/>
                                    <a:ext cx="296862" cy="1356519"/>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C7B4D4CE-2A89-AFD0-3493-1E6A06C8E581}"/>
                                      </a:ext>
                                    </a:extLst>
                                  </p:cNvPr>
                                  <p:cNvCxnSpPr>
                                    <a:cxnSpLocks/>
                                  </p:cNvCxnSpPr>
                                  <p:nvPr/>
                                </p:nvCxnSpPr>
                                <p:spPr>
                                  <a:xfrm flipV="1">
                                    <a:off x="4530725" y="4210050"/>
                                    <a:ext cx="936625" cy="7715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8ED963A6-F7CE-9DA2-15AC-566ED6392559}"/>
                                      </a:ext>
                                    </a:extLst>
                                  </p:cNvPr>
                                  <p:cNvCxnSpPr>
                                    <a:cxnSpLocks/>
                                  </p:cNvCxnSpPr>
                                  <p:nvPr/>
                                </p:nvCxnSpPr>
                                <p:spPr>
                                  <a:xfrm flipV="1">
                                    <a:off x="3752849" y="3616325"/>
                                    <a:ext cx="479426" cy="1092154"/>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CBE66E18-E02B-6431-F254-DD68570AE7EF}"/>
                                      </a:ext>
                                    </a:extLst>
                                  </p:cNvPr>
                                  <p:cNvCxnSpPr>
                                    <a:cxnSpLocks/>
                                  </p:cNvCxnSpPr>
                                  <p:nvPr/>
                                </p:nvCxnSpPr>
                                <p:spPr>
                                  <a:xfrm>
                                    <a:off x="3759200" y="4702175"/>
                                    <a:ext cx="790575" cy="2794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F83C2362-1990-C164-811D-903E2588A441}"/>
                                      </a:ext>
                                    </a:extLst>
                                  </p:cNvPr>
                                  <p:cNvCxnSpPr>
                                    <a:cxnSpLocks/>
                                  </p:cNvCxnSpPr>
                                  <p:nvPr/>
                                </p:nvCxnSpPr>
                                <p:spPr>
                                  <a:xfrm flipH="1">
                                    <a:off x="3692525" y="3192557"/>
                                    <a:ext cx="54325" cy="101749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0CD35F7C-0BC1-2DAA-1660-E587338E7C72}"/>
                                      </a:ext>
                                    </a:extLst>
                                  </p:cNvPr>
                                  <p:cNvCxnSpPr>
                                    <a:cxnSpLocks/>
                                  </p:cNvCxnSpPr>
                                  <p:nvPr/>
                                </p:nvCxnSpPr>
                                <p:spPr>
                                  <a:xfrm>
                                    <a:off x="3691709" y="4196300"/>
                                    <a:ext cx="57966" cy="5122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0847AE78-0173-F2A9-B8B5-35E1C42C2B30}"/>
                                      </a:ext>
                                    </a:extLst>
                                  </p:cNvPr>
                                  <p:cNvCxnSpPr>
                                    <a:cxnSpLocks/>
                                  </p:cNvCxnSpPr>
                                  <p:nvPr/>
                                </p:nvCxnSpPr>
                                <p:spPr>
                                  <a:xfrm flipH="1">
                                    <a:off x="3759200" y="3151932"/>
                                    <a:ext cx="1938" cy="153754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584408DA-BA51-9843-B20D-B35545F3C3AE}"/>
                                      </a:ext>
                                    </a:extLst>
                                  </p:cNvPr>
                                  <p:cNvCxnSpPr>
                                    <a:cxnSpLocks/>
                                  </p:cNvCxnSpPr>
                                  <p:nvPr/>
                                </p:nvCxnSpPr>
                                <p:spPr>
                                  <a:xfrm flipH="1" flipV="1">
                                    <a:off x="4540250" y="4984750"/>
                                    <a:ext cx="1187450" cy="6572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8E42731C-8DC3-2F0C-D166-76EA0FA989CE}"/>
                                      </a:ext>
                                    </a:extLst>
                                  </p:cNvPr>
                                  <p:cNvCxnSpPr>
                                    <a:cxnSpLocks/>
                                  </p:cNvCxnSpPr>
                                  <p:nvPr/>
                                </p:nvCxnSpPr>
                                <p:spPr>
                                  <a:xfrm flipH="1" flipV="1">
                                    <a:off x="4521200" y="4972050"/>
                                    <a:ext cx="146050" cy="10001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FF2A45B2-23D3-2252-E876-F0CC7E8ED4F9}"/>
                                      </a:ext>
                                    </a:extLst>
                                  </p:cNvPr>
                                  <p:cNvCxnSpPr>
                                    <a:cxnSpLocks/>
                                  </p:cNvCxnSpPr>
                                  <p:nvPr/>
                                </p:nvCxnSpPr>
                                <p:spPr>
                                  <a:xfrm flipH="1" flipV="1">
                                    <a:off x="3756675" y="4689475"/>
                                    <a:ext cx="415275" cy="8286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1D3D34EA-10A9-63A5-A162-F7380E0B23C2}"/>
                                      </a:ext>
                                    </a:extLst>
                                  </p:cNvPr>
                                  <p:cNvCxnSpPr>
                                    <a:cxnSpLocks/>
                                  </p:cNvCxnSpPr>
                                  <p:nvPr/>
                                </p:nvCxnSpPr>
                                <p:spPr>
                                  <a:xfrm flipH="1" flipV="1">
                                    <a:off x="4156726" y="5499716"/>
                                    <a:ext cx="504174" cy="450234"/>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20453446-C6F9-8F39-1A21-DD8772713F1D}"/>
                                      </a:ext>
                                    </a:extLst>
                                  </p:cNvPr>
                                  <p:cNvCxnSpPr>
                                    <a:cxnSpLocks/>
                                  </p:cNvCxnSpPr>
                                  <p:nvPr/>
                                </p:nvCxnSpPr>
                                <p:spPr>
                                  <a:xfrm flipH="1" flipV="1">
                                    <a:off x="3749675" y="4690045"/>
                                    <a:ext cx="930275" cy="127260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092" name="Straight Connector 1091">
                                  <a:extLst>
                                    <a:ext uri="{FF2B5EF4-FFF2-40B4-BE49-F238E27FC236}">
                                      <a16:creationId xmlns:a16="http://schemas.microsoft.com/office/drawing/2014/main" id="{25C84F67-D7B6-C2E6-F5B8-BA356FF7BA93}"/>
                                    </a:ext>
                                  </a:extLst>
                                </p:cNvPr>
                                <p:cNvCxnSpPr>
                                  <a:cxnSpLocks/>
                                </p:cNvCxnSpPr>
                                <p:nvPr/>
                              </p:nvCxnSpPr>
                              <p:spPr>
                                <a:xfrm flipH="1" flipV="1">
                                  <a:off x="4650121" y="5939098"/>
                                  <a:ext cx="594979" cy="40772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E7D7BF00-CB69-5DEB-0363-1314272B4F09}"/>
                                    </a:ext>
                                  </a:extLst>
                                </p:cNvPr>
                                <p:cNvCxnSpPr>
                                  <a:cxnSpLocks/>
                                </p:cNvCxnSpPr>
                                <p:nvPr/>
                              </p:nvCxnSpPr>
                              <p:spPr>
                                <a:xfrm flipH="1" flipV="1">
                                  <a:off x="4673600" y="5959475"/>
                                  <a:ext cx="1444625" cy="5080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CB29B8EE-7E03-3769-EA07-801E8884709D}"/>
                                    </a:ext>
                                  </a:extLst>
                                </p:cNvPr>
                                <p:cNvCxnSpPr>
                                  <a:cxnSpLocks/>
                                </p:cNvCxnSpPr>
                                <p:nvPr/>
                              </p:nvCxnSpPr>
                              <p:spPr>
                                <a:xfrm flipH="1" flipV="1">
                                  <a:off x="5228589" y="6336290"/>
                                  <a:ext cx="889636" cy="12483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cxnSp>
            <p:nvCxnSpPr>
              <p:cNvPr id="13" name="Straight Connector 12">
                <a:extLst>
                  <a:ext uri="{FF2B5EF4-FFF2-40B4-BE49-F238E27FC236}">
                    <a16:creationId xmlns:a16="http://schemas.microsoft.com/office/drawing/2014/main" id="{7E4F07A0-004A-C5DD-B441-DF9825950290}"/>
                  </a:ext>
                </a:extLst>
              </p:cNvPr>
              <p:cNvCxnSpPr>
                <a:cxnSpLocks/>
              </p:cNvCxnSpPr>
              <p:nvPr/>
            </p:nvCxnSpPr>
            <p:spPr>
              <a:xfrm flipH="1">
                <a:off x="5821711" y="5452671"/>
                <a:ext cx="851467" cy="5940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D3C12A5-8E74-BF2E-33EC-4BABEA256BD1}"/>
                  </a:ext>
                </a:extLst>
              </p:cNvPr>
              <p:cNvSpPr/>
              <p:nvPr/>
            </p:nvSpPr>
            <p:spPr bwMode="auto">
              <a:xfrm>
                <a:off x="5080383" y="3806633"/>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EBEFDC8A-F286-62CB-3130-2372EA6D4D88}"/>
                  </a:ext>
                </a:extLst>
              </p:cNvPr>
              <p:cNvSpPr/>
              <p:nvPr/>
            </p:nvSpPr>
            <p:spPr bwMode="auto">
              <a:xfrm>
                <a:off x="6593099" y="5401683"/>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58B63338-7846-B72F-76D2-9F9F36B71259}"/>
                  </a:ext>
                </a:extLst>
              </p:cNvPr>
              <p:cNvSpPr/>
              <p:nvPr/>
            </p:nvSpPr>
            <p:spPr bwMode="auto">
              <a:xfrm>
                <a:off x="3396778" y="4271625"/>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5ABA2592-EB48-BB5D-3F58-3DDC21AF5D90}"/>
                  </a:ext>
                </a:extLst>
              </p:cNvPr>
              <p:cNvSpPr/>
              <p:nvPr/>
            </p:nvSpPr>
            <p:spPr bwMode="auto">
              <a:xfrm>
                <a:off x="4143639" y="2060909"/>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CF8B0D5A-3D3F-7922-70C8-DDD0C5135721}"/>
                  </a:ext>
                </a:extLst>
              </p:cNvPr>
              <p:cNvSpPr/>
              <p:nvPr/>
            </p:nvSpPr>
            <p:spPr bwMode="auto">
              <a:xfrm>
                <a:off x="6504488" y="1949757"/>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AD412670-E1C3-A419-9DF6-A2B0E688F190}"/>
                  </a:ext>
                </a:extLst>
              </p:cNvPr>
              <p:cNvSpPr/>
              <p:nvPr/>
            </p:nvSpPr>
            <p:spPr bwMode="auto">
              <a:xfrm>
                <a:off x="8112141" y="3419450"/>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623FD903-F1D1-BCDC-4CDE-616897D2FB01}"/>
                  </a:ext>
                </a:extLst>
              </p:cNvPr>
              <p:cNvSpPr/>
              <p:nvPr/>
            </p:nvSpPr>
            <p:spPr bwMode="auto">
              <a:xfrm>
                <a:off x="7631111" y="4555682"/>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4AD417CD-EDB8-94F1-81A3-486D3C3DABE2}"/>
                  </a:ext>
                </a:extLst>
              </p:cNvPr>
              <p:cNvSpPr/>
              <p:nvPr/>
            </p:nvSpPr>
            <p:spPr bwMode="auto">
              <a:xfrm>
                <a:off x="8055177" y="4432179"/>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0FA795E-A787-1DEE-B70D-68398FD9F429}"/>
                  </a:ext>
                </a:extLst>
              </p:cNvPr>
              <p:cNvSpPr/>
              <p:nvPr/>
            </p:nvSpPr>
            <p:spPr bwMode="auto">
              <a:xfrm>
                <a:off x="5726581" y="5982149"/>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227C1A7-6481-A9E6-949E-1DC42B3179A1}"/>
                  </a:ext>
                </a:extLst>
              </p:cNvPr>
              <p:cNvSpPr/>
              <p:nvPr/>
            </p:nvSpPr>
            <p:spPr bwMode="auto">
              <a:xfrm>
                <a:off x="4276557" y="5488137"/>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165EB88A-5C6E-2905-F2D8-8B67975D2B0D}"/>
                  </a:ext>
                </a:extLst>
              </p:cNvPr>
              <p:cNvSpPr/>
              <p:nvPr/>
            </p:nvSpPr>
            <p:spPr bwMode="auto">
              <a:xfrm>
                <a:off x="3803664" y="5069158"/>
                <a:ext cx="91440" cy="90196"/>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CEDAAE5-8E76-CB4A-2196-C0779596539C}"/>
                  </a:ext>
                </a:extLst>
              </p:cNvPr>
              <p:cNvSpPr/>
              <p:nvPr/>
            </p:nvSpPr>
            <p:spPr bwMode="auto">
              <a:xfrm>
                <a:off x="4869512" y="5878669"/>
                <a:ext cx="91440" cy="90196"/>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BDBABF0B-907A-A80C-5356-E2512C2A034B}"/>
                  </a:ext>
                </a:extLst>
              </p:cNvPr>
              <p:cNvSpPr/>
              <p:nvPr/>
            </p:nvSpPr>
            <p:spPr bwMode="auto">
              <a:xfrm>
                <a:off x="6173358" y="5912072"/>
                <a:ext cx="91440" cy="90196"/>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D5672A7-41C6-204B-3F96-82046A1FC52F}"/>
                  </a:ext>
                </a:extLst>
              </p:cNvPr>
              <p:cNvSpPr/>
              <p:nvPr/>
            </p:nvSpPr>
            <p:spPr bwMode="auto">
              <a:xfrm>
                <a:off x="8087974" y="2984599"/>
                <a:ext cx="91440" cy="90196"/>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25C85185-72DD-24C4-7B2B-52E71A091996}"/>
                  </a:ext>
                </a:extLst>
              </p:cNvPr>
              <p:cNvSpPr/>
              <p:nvPr/>
            </p:nvSpPr>
            <p:spPr bwMode="auto">
              <a:xfrm>
                <a:off x="3341620" y="3803247"/>
                <a:ext cx="91440" cy="90196"/>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7A5B4F-BD7F-A276-5613-19DF8ECC376C}"/>
                  </a:ext>
                </a:extLst>
              </p:cNvPr>
              <p:cNvSpPr/>
              <p:nvPr/>
            </p:nvSpPr>
            <p:spPr bwMode="auto">
              <a:xfrm>
                <a:off x="4283019" y="1635448"/>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0A8BB2B-7824-BBCD-2F45-804D8B4B0278}"/>
                  </a:ext>
                </a:extLst>
              </p:cNvPr>
              <p:cNvSpPr/>
              <p:nvPr/>
            </p:nvSpPr>
            <p:spPr bwMode="auto">
              <a:xfrm>
                <a:off x="5295579" y="1356939"/>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7A6D544D-56DE-7A30-BFB6-24EC6710A392}"/>
                  </a:ext>
                </a:extLst>
              </p:cNvPr>
              <p:cNvSpPr/>
              <p:nvPr/>
            </p:nvSpPr>
            <p:spPr bwMode="auto">
              <a:xfrm>
                <a:off x="7192384" y="1759260"/>
                <a:ext cx="91440" cy="90196"/>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DB8BF1ED-E6F4-88FB-F8C3-636B78386B7E}"/>
                  </a:ext>
                </a:extLst>
              </p:cNvPr>
              <p:cNvSpPr/>
              <p:nvPr/>
            </p:nvSpPr>
            <p:spPr bwMode="auto">
              <a:xfrm>
                <a:off x="5753517" y="1282582"/>
                <a:ext cx="91440" cy="90196"/>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AE588E5-254F-8748-A316-624F7300EB22}"/>
                  </a:ext>
                </a:extLst>
              </p:cNvPr>
              <p:cNvSpPr/>
              <p:nvPr/>
            </p:nvSpPr>
            <p:spPr bwMode="auto">
              <a:xfrm>
                <a:off x="5079356" y="2356119"/>
                <a:ext cx="138668" cy="135292"/>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14E11C37-B8D2-E376-0D01-96EC9EC02048}"/>
                  </a:ext>
                </a:extLst>
              </p:cNvPr>
              <p:cNvSpPr/>
              <p:nvPr/>
            </p:nvSpPr>
            <p:spPr bwMode="auto">
              <a:xfrm>
                <a:off x="5041103" y="2318799"/>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6FA60C30-478E-32FD-EB00-29DA88DED9FA}"/>
                  </a:ext>
                </a:extLst>
              </p:cNvPr>
              <p:cNvSpPr/>
              <p:nvPr/>
            </p:nvSpPr>
            <p:spPr bwMode="auto">
              <a:xfrm>
                <a:off x="7377936" y="3165056"/>
                <a:ext cx="138668" cy="135292"/>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2934040D-B870-07EA-C381-DB24E622D21C}"/>
                  </a:ext>
                </a:extLst>
              </p:cNvPr>
              <p:cNvSpPr/>
              <p:nvPr/>
            </p:nvSpPr>
            <p:spPr bwMode="auto">
              <a:xfrm>
                <a:off x="7339683" y="3127737"/>
                <a:ext cx="215174" cy="209932"/>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48CD6A66-B310-8A46-9F0A-42988660DB2F}"/>
                  </a:ext>
                </a:extLst>
              </p:cNvPr>
              <p:cNvSpPr/>
              <p:nvPr/>
            </p:nvSpPr>
            <p:spPr bwMode="auto">
              <a:xfrm>
                <a:off x="6170864" y="3037141"/>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0ED58BF-D55B-237D-75CC-246DD64DD520}"/>
                  </a:ext>
                </a:extLst>
              </p:cNvPr>
              <p:cNvSpPr/>
              <p:nvPr/>
            </p:nvSpPr>
            <p:spPr bwMode="auto">
              <a:xfrm>
                <a:off x="6132612" y="2999821"/>
                <a:ext cx="215174" cy="209932"/>
              </a:xfrm>
              <a:prstGeom prst="ellipse">
                <a:avLst/>
              </a:prstGeom>
              <a:no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C1409F1E-20F3-6595-1EEC-1B7EBD94F56F}"/>
                  </a:ext>
                </a:extLst>
              </p:cNvPr>
              <p:cNvSpPr/>
              <p:nvPr/>
            </p:nvSpPr>
            <p:spPr bwMode="auto">
              <a:xfrm>
                <a:off x="6087277" y="2955589"/>
                <a:ext cx="305844" cy="298394"/>
              </a:xfrm>
              <a:prstGeom prst="ellipse">
                <a:avLst/>
              </a:prstGeom>
              <a:no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251B9E56-49D8-F012-B815-3A443A5BDC47}"/>
                  </a:ext>
                </a:extLst>
              </p:cNvPr>
              <p:cNvSpPr/>
              <p:nvPr/>
            </p:nvSpPr>
            <p:spPr bwMode="auto">
              <a:xfrm>
                <a:off x="4153069" y="4539698"/>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575FA70C-ACEB-1918-4F9C-260BA38A6D4C}"/>
                  </a:ext>
                </a:extLst>
              </p:cNvPr>
              <p:cNvSpPr/>
              <p:nvPr/>
            </p:nvSpPr>
            <p:spPr bwMode="auto">
              <a:xfrm>
                <a:off x="4114816" y="4502379"/>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F5A1635-03C1-5E0F-E439-39AA5199BB61}"/>
                  </a:ext>
                </a:extLst>
              </p:cNvPr>
              <p:cNvSpPr/>
              <p:nvPr/>
            </p:nvSpPr>
            <p:spPr bwMode="auto">
              <a:xfrm>
                <a:off x="4069481" y="4458147"/>
                <a:ext cx="305844" cy="298394"/>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D16DF0A6-2EA2-CEC2-6BDA-7C7937AFB25D}"/>
                  </a:ext>
                </a:extLst>
              </p:cNvPr>
              <p:cNvSpPr/>
              <p:nvPr/>
            </p:nvSpPr>
            <p:spPr bwMode="auto">
              <a:xfrm>
                <a:off x="5357527" y="5183004"/>
                <a:ext cx="138668" cy="135292"/>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532342E-CE8A-A2C7-0131-8A9082E989A2}"/>
                  </a:ext>
                </a:extLst>
              </p:cNvPr>
              <p:cNvSpPr/>
              <p:nvPr/>
            </p:nvSpPr>
            <p:spPr bwMode="auto">
              <a:xfrm>
                <a:off x="5319274" y="5145684"/>
                <a:ext cx="215174" cy="209932"/>
              </a:xfrm>
              <a:prstGeom prst="ellipse">
                <a:avLst/>
              </a:prstGeom>
              <a:no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0164D21-D87A-4C65-CCB4-D103721B1C46}"/>
                  </a:ext>
                </a:extLst>
              </p:cNvPr>
              <p:cNvSpPr/>
              <p:nvPr/>
            </p:nvSpPr>
            <p:spPr bwMode="auto">
              <a:xfrm>
                <a:off x="7169667" y="5564091"/>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3C891F5D-0B7D-EC2C-BB31-274C376E9F52}"/>
                  </a:ext>
                </a:extLst>
              </p:cNvPr>
              <p:cNvSpPr/>
              <p:nvPr/>
            </p:nvSpPr>
            <p:spPr bwMode="auto">
              <a:xfrm>
                <a:off x="7131414" y="5526772"/>
                <a:ext cx="215174" cy="209932"/>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B752D57-B326-2127-CD5F-2E0C0CB484C9}"/>
                  </a:ext>
                </a:extLst>
              </p:cNvPr>
              <p:cNvSpPr/>
              <p:nvPr/>
            </p:nvSpPr>
            <p:spPr bwMode="auto">
              <a:xfrm>
                <a:off x="7086080" y="5482540"/>
                <a:ext cx="305844" cy="298394"/>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701AD45-39CB-C006-C39B-52556DDA33A9}"/>
                  </a:ext>
                </a:extLst>
              </p:cNvPr>
              <p:cNvSpPr/>
              <p:nvPr/>
            </p:nvSpPr>
            <p:spPr bwMode="auto">
              <a:xfrm>
                <a:off x="7631111" y="2194238"/>
                <a:ext cx="138668" cy="135292"/>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970E237-DDAB-9761-3124-756FC1FE5E2A}"/>
                  </a:ext>
                </a:extLst>
              </p:cNvPr>
              <p:cNvSpPr/>
              <p:nvPr/>
            </p:nvSpPr>
            <p:spPr bwMode="auto">
              <a:xfrm>
                <a:off x="7592859" y="2156919"/>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72F009DF-BF1C-0061-F83A-2E93F4100A84}"/>
                  </a:ext>
                </a:extLst>
              </p:cNvPr>
              <p:cNvSpPr/>
              <p:nvPr/>
            </p:nvSpPr>
            <p:spPr bwMode="auto">
              <a:xfrm>
                <a:off x="6569386" y="1365000"/>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B99AD4D5-E437-DB11-6744-90978A07B713}"/>
                  </a:ext>
                </a:extLst>
              </p:cNvPr>
              <p:cNvSpPr/>
              <p:nvPr/>
            </p:nvSpPr>
            <p:spPr bwMode="auto">
              <a:xfrm>
                <a:off x="6531134" y="1327680"/>
                <a:ext cx="215174" cy="209932"/>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A6FED324-28CF-F745-38A5-BDD88F7E10BE}"/>
                  </a:ext>
                </a:extLst>
              </p:cNvPr>
              <p:cNvSpPr/>
              <p:nvPr/>
            </p:nvSpPr>
            <p:spPr bwMode="auto">
              <a:xfrm>
                <a:off x="6485799" y="1283448"/>
                <a:ext cx="305844" cy="298394"/>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D536DD0C-F406-35F0-D5D0-3904D4077ACD}"/>
                  </a:ext>
                </a:extLst>
              </p:cNvPr>
              <p:cNvSpPr/>
              <p:nvPr/>
            </p:nvSpPr>
            <p:spPr bwMode="auto">
              <a:xfrm>
                <a:off x="3392819" y="2790826"/>
                <a:ext cx="138668" cy="135292"/>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4" name="Oval 1023">
                <a:extLst>
                  <a:ext uri="{FF2B5EF4-FFF2-40B4-BE49-F238E27FC236}">
                    <a16:creationId xmlns:a16="http://schemas.microsoft.com/office/drawing/2014/main" id="{C3967CB6-D346-C063-FBB6-949E90CD7DD5}"/>
                  </a:ext>
                </a:extLst>
              </p:cNvPr>
              <p:cNvSpPr/>
              <p:nvPr/>
            </p:nvSpPr>
            <p:spPr bwMode="auto">
              <a:xfrm>
                <a:off x="3354567" y="2753505"/>
                <a:ext cx="215174" cy="209932"/>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5" name="Oval 1024">
                <a:extLst>
                  <a:ext uri="{FF2B5EF4-FFF2-40B4-BE49-F238E27FC236}">
                    <a16:creationId xmlns:a16="http://schemas.microsoft.com/office/drawing/2014/main" id="{49B82830-FF5E-5A8F-BAF2-5ADBD22FB0E9}"/>
                  </a:ext>
                </a:extLst>
              </p:cNvPr>
              <p:cNvSpPr/>
              <p:nvPr/>
            </p:nvSpPr>
            <p:spPr bwMode="auto">
              <a:xfrm>
                <a:off x="6512782" y="4286526"/>
                <a:ext cx="138668" cy="135292"/>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6" name="Oval 1025">
                <a:extLst>
                  <a:ext uri="{FF2B5EF4-FFF2-40B4-BE49-F238E27FC236}">
                    <a16:creationId xmlns:a16="http://schemas.microsoft.com/office/drawing/2014/main" id="{4E1859CE-5C98-AEF3-9F13-88E9D5E6B727}"/>
                  </a:ext>
                </a:extLst>
              </p:cNvPr>
              <p:cNvSpPr/>
              <p:nvPr/>
            </p:nvSpPr>
            <p:spPr bwMode="auto">
              <a:xfrm>
                <a:off x="6474529" y="4249207"/>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7" name="Oval 1026">
                <a:extLst>
                  <a:ext uri="{FF2B5EF4-FFF2-40B4-BE49-F238E27FC236}">
                    <a16:creationId xmlns:a16="http://schemas.microsoft.com/office/drawing/2014/main" id="{421BA65C-90CE-4A7E-8CDE-E726D83CBD06}"/>
                  </a:ext>
                </a:extLst>
              </p:cNvPr>
              <p:cNvSpPr/>
              <p:nvPr/>
            </p:nvSpPr>
            <p:spPr bwMode="auto">
              <a:xfrm>
                <a:off x="3871793" y="3203290"/>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8" name="Oval 1027">
                <a:extLst>
                  <a:ext uri="{FF2B5EF4-FFF2-40B4-BE49-F238E27FC236}">
                    <a16:creationId xmlns:a16="http://schemas.microsoft.com/office/drawing/2014/main" id="{E0D92BE7-EFBD-91BF-46DE-FC810D149214}"/>
                  </a:ext>
                </a:extLst>
              </p:cNvPr>
              <p:cNvSpPr/>
              <p:nvPr/>
            </p:nvSpPr>
            <p:spPr bwMode="auto">
              <a:xfrm>
                <a:off x="3833541" y="3165971"/>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9" name="Oval 1028">
                <a:extLst>
                  <a:ext uri="{FF2B5EF4-FFF2-40B4-BE49-F238E27FC236}">
                    <a16:creationId xmlns:a16="http://schemas.microsoft.com/office/drawing/2014/main" id="{195CC2B7-79D4-8B14-2430-A09538FD7088}"/>
                  </a:ext>
                </a:extLst>
              </p:cNvPr>
              <p:cNvSpPr/>
              <p:nvPr/>
            </p:nvSpPr>
            <p:spPr bwMode="auto">
              <a:xfrm>
                <a:off x="3788206" y="3121739"/>
                <a:ext cx="305844" cy="298394"/>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179" name="Freeform 13">
              <a:extLst>
                <a:ext uri="{FF2B5EF4-FFF2-40B4-BE49-F238E27FC236}">
                  <a16:creationId xmlns:a16="http://schemas.microsoft.com/office/drawing/2014/main" id="{52355B8F-2BB5-E570-4AD2-C8D130266393}"/>
                </a:ext>
              </a:extLst>
            </p:cNvPr>
            <p:cNvSpPr>
              <a:spLocks noChangeAspect="1"/>
            </p:cNvSpPr>
            <p:nvPr/>
          </p:nvSpPr>
          <p:spPr bwMode="auto">
            <a:xfrm>
              <a:off x="3801862" y="2814066"/>
              <a:ext cx="4623356" cy="241289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 name="connsiteX0" fmla="*/ 4863 w 9882"/>
                <a:gd name="connsiteY0" fmla="*/ 0 h 9976"/>
                <a:gd name="connsiteX1" fmla="*/ 7003 w 9882"/>
                <a:gd name="connsiteY1" fmla="*/ 2607 h 9976"/>
                <a:gd name="connsiteX2" fmla="*/ 7029 w 9882"/>
                <a:gd name="connsiteY2" fmla="*/ 2725 h 9976"/>
                <a:gd name="connsiteX3" fmla="*/ 7210 w 9882"/>
                <a:gd name="connsiteY3" fmla="*/ 2607 h 9976"/>
                <a:gd name="connsiteX4" fmla="*/ 7820 w 9882"/>
                <a:gd name="connsiteY4" fmla="*/ 2441 h 9976"/>
                <a:gd name="connsiteX5" fmla="*/ 9882 w 9882"/>
                <a:gd name="connsiteY5" fmla="*/ 6209 h 9976"/>
                <a:gd name="connsiteX6" fmla="*/ 8027 w 9882"/>
                <a:gd name="connsiteY6" fmla="*/ 9953 h 9976"/>
                <a:gd name="connsiteX7" fmla="*/ 7872 w 9882"/>
                <a:gd name="connsiteY7" fmla="*/ 9976 h 9976"/>
                <a:gd name="connsiteX8" fmla="*/ 7794 w 9882"/>
                <a:gd name="connsiteY8" fmla="*/ 9976 h 9976"/>
                <a:gd name="connsiteX9" fmla="*/ 1153 w 9882"/>
                <a:gd name="connsiteY9" fmla="*/ 9976 h 9976"/>
                <a:gd name="connsiteX10" fmla="*/ 842 w 9882"/>
                <a:gd name="connsiteY10" fmla="*/ 9929 h 9976"/>
                <a:gd name="connsiteX11" fmla="*/ 38 w 9882"/>
                <a:gd name="connsiteY11" fmla="*/ 7393 h 9976"/>
                <a:gd name="connsiteX12" fmla="*/ 1192 w 9882"/>
                <a:gd name="connsiteY12" fmla="*/ 5853 h 9976"/>
                <a:gd name="connsiteX13" fmla="*/ 1283 w 9882"/>
                <a:gd name="connsiteY13" fmla="*/ 5900 h 9976"/>
                <a:gd name="connsiteX14" fmla="*/ 1257 w 9882"/>
                <a:gd name="connsiteY14" fmla="*/ 5640 h 9976"/>
                <a:gd name="connsiteX15" fmla="*/ 1425 w 9882"/>
                <a:gd name="connsiteY15" fmla="*/ 4242 h 9976"/>
                <a:gd name="connsiteX16" fmla="*/ 2489 w 9882"/>
                <a:gd name="connsiteY16" fmla="*/ 3033 h 9976"/>
                <a:gd name="connsiteX17" fmla="*/ 2645 w 9882"/>
                <a:gd name="connsiteY17" fmla="*/ 3033 h 9976"/>
                <a:gd name="connsiteX18" fmla="*/ 2645 w 9882"/>
                <a:gd name="connsiteY18" fmla="*/ 3009 h 9976"/>
                <a:gd name="connsiteX19" fmla="*/ 4863 w 9882"/>
                <a:gd name="connsiteY19" fmla="*/ 0 h 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82" h="9976">
                  <a:moveTo>
                    <a:pt x="4863" y="0"/>
                  </a:moveTo>
                  <a:cubicBezTo>
                    <a:pt x="5822" y="0"/>
                    <a:pt x="6652" y="1090"/>
                    <a:pt x="7003" y="2607"/>
                  </a:cubicBezTo>
                  <a:lnTo>
                    <a:pt x="7029" y="2725"/>
                  </a:lnTo>
                  <a:lnTo>
                    <a:pt x="7210" y="2607"/>
                  </a:lnTo>
                  <a:cubicBezTo>
                    <a:pt x="7405" y="2488"/>
                    <a:pt x="7612" y="2441"/>
                    <a:pt x="7820" y="2441"/>
                  </a:cubicBezTo>
                  <a:cubicBezTo>
                    <a:pt x="8961" y="2441"/>
                    <a:pt x="9882" y="4123"/>
                    <a:pt x="9882" y="6209"/>
                  </a:cubicBezTo>
                  <a:cubicBezTo>
                    <a:pt x="9882" y="8152"/>
                    <a:pt x="9065" y="9763"/>
                    <a:pt x="8027" y="9953"/>
                  </a:cubicBezTo>
                  <a:lnTo>
                    <a:pt x="7872" y="9976"/>
                  </a:lnTo>
                  <a:lnTo>
                    <a:pt x="7794" y="9976"/>
                  </a:lnTo>
                  <a:lnTo>
                    <a:pt x="1153" y="9976"/>
                  </a:lnTo>
                  <a:lnTo>
                    <a:pt x="842" y="9929"/>
                  </a:lnTo>
                  <a:cubicBezTo>
                    <a:pt x="232" y="9621"/>
                    <a:pt x="-118" y="8507"/>
                    <a:pt x="38" y="7393"/>
                  </a:cubicBezTo>
                  <a:cubicBezTo>
                    <a:pt x="180" y="6422"/>
                    <a:pt x="673" y="5806"/>
                    <a:pt x="1192" y="5853"/>
                  </a:cubicBezTo>
                  <a:lnTo>
                    <a:pt x="1283" y="5900"/>
                  </a:lnTo>
                  <a:lnTo>
                    <a:pt x="1257" y="5640"/>
                  </a:lnTo>
                  <a:cubicBezTo>
                    <a:pt x="1244" y="5166"/>
                    <a:pt x="1296" y="4692"/>
                    <a:pt x="1425" y="4242"/>
                  </a:cubicBezTo>
                  <a:cubicBezTo>
                    <a:pt x="1659" y="3507"/>
                    <a:pt x="2061" y="3081"/>
                    <a:pt x="2489" y="3033"/>
                  </a:cubicBezTo>
                  <a:lnTo>
                    <a:pt x="2645" y="3033"/>
                  </a:lnTo>
                  <a:lnTo>
                    <a:pt x="2645" y="3009"/>
                  </a:lnTo>
                  <a:cubicBezTo>
                    <a:pt x="2943" y="1256"/>
                    <a:pt x="3825" y="0"/>
                    <a:pt x="4863" y="0"/>
                  </a:cubicBezTo>
                  <a:close/>
                </a:path>
              </a:pathLst>
            </a:custGeom>
            <a:solidFill>
              <a:schemeClr val="bg2">
                <a:alpha val="48000"/>
              </a:schemeClr>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1084" name="Group 1083">
              <a:extLst>
                <a:ext uri="{FF2B5EF4-FFF2-40B4-BE49-F238E27FC236}">
                  <a16:creationId xmlns:a16="http://schemas.microsoft.com/office/drawing/2014/main" id="{10857308-2CAF-9E62-8AF8-A1045FA9BAF2}"/>
                </a:ext>
              </a:extLst>
            </p:cNvPr>
            <p:cNvGrpSpPr/>
            <p:nvPr/>
          </p:nvGrpSpPr>
          <p:grpSpPr>
            <a:xfrm>
              <a:off x="5172774" y="1217289"/>
              <a:ext cx="1846452" cy="986766"/>
              <a:chOff x="5671067" y="-2136"/>
              <a:chExt cx="1846452" cy="986766"/>
            </a:xfrm>
          </p:grpSpPr>
          <p:sp>
            <p:nvSpPr>
              <p:cNvPr id="45" name="Freeform 13">
                <a:extLst>
                  <a:ext uri="{FF2B5EF4-FFF2-40B4-BE49-F238E27FC236}">
                    <a16:creationId xmlns:a16="http://schemas.microsoft.com/office/drawing/2014/main" id="{26B086C9-089C-7CCF-8D72-1EB10DD64862}"/>
                  </a:ext>
                </a:extLst>
              </p:cNvPr>
              <p:cNvSpPr>
                <a:spLocks noChangeAspect="1"/>
              </p:cNvSpPr>
              <p:nvPr/>
            </p:nvSpPr>
            <p:spPr bwMode="auto">
              <a:xfrm>
                <a:off x="5671067" y="-2136"/>
                <a:ext cx="1846452" cy="98676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 name="connsiteX0" fmla="*/ 4863 w 9882"/>
                  <a:gd name="connsiteY0" fmla="*/ 0 h 9976"/>
                  <a:gd name="connsiteX1" fmla="*/ 7003 w 9882"/>
                  <a:gd name="connsiteY1" fmla="*/ 2607 h 9976"/>
                  <a:gd name="connsiteX2" fmla="*/ 7029 w 9882"/>
                  <a:gd name="connsiteY2" fmla="*/ 2725 h 9976"/>
                  <a:gd name="connsiteX3" fmla="*/ 7210 w 9882"/>
                  <a:gd name="connsiteY3" fmla="*/ 2607 h 9976"/>
                  <a:gd name="connsiteX4" fmla="*/ 7820 w 9882"/>
                  <a:gd name="connsiteY4" fmla="*/ 2441 h 9976"/>
                  <a:gd name="connsiteX5" fmla="*/ 9882 w 9882"/>
                  <a:gd name="connsiteY5" fmla="*/ 6209 h 9976"/>
                  <a:gd name="connsiteX6" fmla="*/ 8027 w 9882"/>
                  <a:gd name="connsiteY6" fmla="*/ 9953 h 9976"/>
                  <a:gd name="connsiteX7" fmla="*/ 7872 w 9882"/>
                  <a:gd name="connsiteY7" fmla="*/ 9976 h 9976"/>
                  <a:gd name="connsiteX8" fmla="*/ 7794 w 9882"/>
                  <a:gd name="connsiteY8" fmla="*/ 9976 h 9976"/>
                  <a:gd name="connsiteX9" fmla="*/ 1153 w 9882"/>
                  <a:gd name="connsiteY9" fmla="*/ 9976 h 9976"/>
                  <a:gd name="connsiteX10" fmla="*/ 842 w 9882"/>
                  <a:gd name="connsiteY10" fmla="*/ 9929 h 9976"/>
                  <a:gd name="connsiteX11" fmla="*/ 38 w 9882"/>
                  <a:gd name="connsiteY11" fmla="*/ 7393 h 9976"/>
                  <a:gd name="connsiteX12" fmla="*/ 1192 w 9882"/>
                  <a:gd name="connsiteY12" fmla="*/ 5853 h 9976"/>
                  <a:gd name="connsiteX13" fmla="*/ 1283 w 9882"/>
                  <a:gd name="connsiteY13" fmla="*/ 5900 h 9976"/>
                  <a:gd name="connsiteX14" fmla="*/ 1257 w 9882"/>
                  <a:gd name="connsiteY14" fmla="*/ 5640 h 9976"/>
                  <a:gd name="connsiteX15" fmla="*/ 1425 w 9882"/>
                  <a:gd name="connsiteY15" fmla="*/ 4242 h 9976"/>
                  <a:gd name="connsiteX16" fmla="*/ 2489 w 9882"/>
                  <a:gd name="connsiteY16" fmla="*/ 3033 h 9976"/>
                  <a:gd name="connsiteX17" fmla="*/ 2645 w 9882"/>
                  <a:gd name="connsiteY17" fmla="*/ 3033 h 9976"/>
                  <a:gd name="connsiteX18" fmla="*/ 2645 w 9882"/>
                  <a:gd name="connsiteY18" fmla="*/ 3009 h 9976"/>
                  <a:gd name="connsiteX19" fmla="*/ 4863 w 9882"/>
                  <a:gd name="connsiteY19" fmla="*/ 0 h 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82" h="9976">
                    <a:moveTo>
                      <a:pt x="4863" y="0"/>
                    </a:moveTo>
                    <a:cubicBezTo>
                      <a:pt x="5822" y="0"/>
                      <a:pt x="6652" y="1090"/>
                      <a:pt x="7003" y="2607"/>
                    </a:cubicBezTo>
                    <a:lnTo>
                      <a:pt x="7029" y="2725"/>
                    </a:lnTo>
                    <a:lnTo>
                      <a:pt x="7210" y="2607"/>
                    </a:lnTo>
                    <a:cubicBezTo>
                      <a:pt x="7405" y="2488"/>
                      <a:pt x="7612" y="2441"/>
                      <a:pt x="7820" y="2441"/>
                    </a:cubicBezTo>
                    <a:cubicBezTo>
                      <a:pt x="8961" y="2441"/>
                      <a:pt x="9882" y="4123"/>
                      <a:pt x="9882" y="6209"/>
                    </a:cubicBezTo>
                    <a:cubicBezTo>
                      <a:pt x="9882" y="8152"/>
                      <a:pt x="9065" y="9763"/>
                      <a:pt x="8027" y="9953"/>
                    </a:cubicBezTo>
                    <a:lnTo>
                      <a:pt x="7872" y="9976"/>
                    </a:lnTo>
                    <a:lnTo>
                      <a:pt x="7794" y="9976"/>
                    </a:lnTo>
                    <a:lnTo>
                      <a:pt x="1153" y="9976"/>
                    </a:lnTo>
                    <a:lnTo>
                      <a:pt x="842" y="9929"/>
                    </a:lnTo>
                    <a:cubicBezTo>
                      <a:pt x="232" y="9621"/>
                      <a:pt x="-118" y="8507"/>
                      <a:pt x="38" y="7393"/>
                    </a:cubicBezTo>
                    <a:cubicBezTo>
                      <a:pt x="180" y="6422"/>
                      <a:pt x="673" y="5806"/>
                      <a:pt x="1192" y="5853"/>
                    </a:cubicBezTo>
                    <a:lnTo>
                      <a:pt x="1283" y="5900"/>
                    </a:lnTo>
                    <a:lnTo>
                      <a:pt x="1257" y="5640"/>
                    </a:lnTo>
                    <a:cubicBezTo>
                      <a:pt x="1244" y="5166"/>
                      <a:pt x="1296" y="4692"/>
                      <a:pt x="1425" y="4242"/>
                    </a:cubicBezTo>
                    <a:cubicBezTo>
                      <a:pt x="1659" y="3507"/>
                      <a:pt x="2061" y="3081"/>
                      <a:pt x="2489" y="3033"/>
                    </a:cubicBezTo>
                    <a:lnTo>
                      <a:pt x="2645" y="3033"/>
                    </a:lnTo>
                    <a:lnTo>
                      <a:pt x="2645" y="3009"/>
                    </a:lnTo>
                    <a:cubicBezTo>
                      <a:pt x="2943" y="1256"/>
                      <a:pt x="3825" y="0"/>
                      <a:pt x="4863" y="0"/>
                    </a:cubicBezTo>
                    <a:close/>
                  </a:path>
                </a:pathLst>
              </a:custGeom>
              <a:solidFill>
                <a:srgbClr val="0078D4">
                  <a:alpha val="86000"/>
                </a:srgbClr>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59" name="Rectangle 1058">
                <a:extLst>
                  <a:ext uri="{FF2B5EF4-FFF2-40B4-BE49-F238E27FC236}">
                    <a16:creationId xmlns:a16="http://schemas.microsoft.com/office/drawing/2014/main" id="{1426EEF8-201E-495D-2B0D-F10DF3A4344B}"/>
                  </a:ext>
                </a:extLst>
              </p:cNvPr>
              <p:cNvSpPr/>
              <p:nvPr/>
            </p:nvSpPr>
            <p:spPr>
              <a:xfrm>
                <a:off x="5767822" y="600501"/>
                <a:ext cx="1674764" cy="24622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100000">
                          <a:srgbClr val="FFFFFF"/>
                        </a:gs>
                        <a:gs pos="83000">
                          <a:srgbClr val="FFFFFF"/>
                        </a:gs>
                      </a:gsLst>
                      <a:lin ang="5400000" scaled="1"/>
                    </a:gradFill>
                    <a:effectLst/>
                    <a:uLnTx/>
                    <a:uFillTx/>
                    <a:latin typeface="Segoe UI Semibold"/>
                    <a:ea typeface="+mn-ea"/>
                    <a:cs typeface="+mn-cs"/>
                  </a:rPr>
                  <a:t>Microsoft Entra ID</a:t>
                </a:r>
              </a:p>
            </p:txBody>
          </p:sp>
          <p:sp>
            <p:nvSpPr>
              <p:cNvPr id="15" name="Freeform: Shape 14">
                <a:extLst>
                  <a:ext uri="{FF2B5EF4-FFF2-40B4-BE49-F238E27FC236}">
                    <a16:creationId xmlns:a16="http://schemas.microsoft.com/office/drawing/2014/main" id="{3A1AD6FD-B66D-46A9-A642-D4AA031B7CD9}"/>
                  </a:ext>
                </a:extLst>
              </p:cNvPr>
              <p:cNvSpPr/>
              <p:nvPr/>
            </p:nvSpPr>
            <p:spPr>
              <a:xfrm>
                <a:off x="6407306" y="184901"/>
                <a:ext cx="400537" cy="376172"/>
              </a:xfrm>
              <a:custGeom>
                <a:avLst/>
                <a:gdLst>
                  <a:gd name="connsiteX0" fmla="*/ 795954 w 1592289"/>
                  <a:gd name="connsiteY0" fmla="*/ 0 h 1495425"/>
                  <a:gd name="connsiteX1" fmla="*/ 988359 w 1592289"/>
                  <a:gd name="connsiteY1" fmla="*/ 132398 h 1495425"/>
                  <a:gd name="connsiteX2" fmla="*/ 1140759 w 1592289"/>
                  <a:gd name="connsiteY2" fmla="*/ 314325 h 1495425"/>
                  <a:gd name="connsiteX3" fmla="*/ 1482706 w 1592289"/>
                  <a:gd name="connsiteY3" fmla="*/ 720090 h 1495425"/>
                  <a:gd name="connsiteX4" fmla="*/ 1592244 w 1592289"/>
                  <a:gd name="connsiteY4" fmla="*/ 921068 h 1495425"/>
                  <a:gd name="connsiteX5" fmla="*/ 1286491 w 1592289"/>
                  <a:gd name="connsiteY5" fmla="*/ 1208723 h 1495425"/>
                  <a:gd name="connsiteX6" fmla="*/ 991216 w 1592289"/>
                  <a:gd name="connsiteY6" fmla="*/ 1402080 h 1495425"/>
                  <a:gd name="connsiteX7" fmla="*/ 860724 w 1592289"/>
                  <a:gd name="connsiteY7" fmla="*/ 1484948 h 1495425"/>
                  <a:gd name="connsiteX8" fmla="*/ 793096 w 1592289"/>
                  <a:gd name="connsiteY8" fmla="*/ 1495425 h 1495425"/>
                  <a:gd name="connsiteX9" fmla="*/ 609264 w 1592289"/>
                  <a:gd name="connsiteY9" fmla="*/ 1406843 h 1495425"/>
                  <a:gd name="connsiteX10" fmla="*/ 14904 w 1592289"/>
                  <a:gd name="connsiteY10" fmla="*/ 990600 h 1495425"/>
                  <a:gd name="connsiteX11" fmla="*/ 12999 w 1592289"/>
                  <a:gd name="connsiteY11" fmla="*/ 847725 h 1495425"/>
                  <a:gd name="connsiteX12" fmla="*/ 200641 w 1592289"/>
                  <a:gd name="connsiteY12" fmla="*/ 609600 h 1495425"/>
                  <a:gd name="connsiteX13" fmla="*/ 571164 w 1592289"/>
                  <a:gd name="connsiteY13" fmla="*/ 170498 h 1495425"/>
                  <a:gd name="connsiteX14" fmla="*/ 795954 w 1592289"/>
                  <a:gd name="connsiteY14" fmla="*/ 0 h 1495425"/>
                  <a:gd name="connsiteX15" fmla="*/ 793706 w 1592289"/>
                  <a:gd name="connsiteY15" fmla="*/ 80932 h 1495425"/>
                  <a:gd name="connsiteX16" fmla="*/ 703561 w 1592289"/>
                  <a:gd name="connsiteY16" fmla="*/ 139065 h 1495425"/>
                  <a:gd name="connsiteX17" fmla="*/ 395903 w 1592289"/>
                  <a:gd name="connsiteY17" fmla="*/ 504825 h 1495425"/>
                  <a:gd name="connsiteX18" fmla="*/ 97771 w 1592289"/>
                  <a:gd name="connsiteY18" fmla="*/ 861060 h 1495425"/>
                  <a:gd name="connsiteX19" fmla="*/ 91103 w 1592289"/>
                  <a:gd name="connsiteY19" fmla="*/ 959167 h 1495425"/>
                  <a:gd name="connsiteX20" fmla="*/ 424478 w 1592289"/>
                  <a:gd name="connsiteY20" fmla="*/ 1182052 h 1495425"/>
                  <a:gd name="connsiteX21" fmla="*/ 606406 w 1592289"/>
                  <a:gd name="connsiteY21" fmla="*/ 1166812 h 1495425"/>
                  <a:gd name="connsiteX22" fmla="*/ 714991 w 1592289"/>
                  <a:gd name="connsiteY22" fmla="*/ 1092517 h 1495425"/>
                  <a:gd name="connsiteX23" fmla="*/ 484486 w 1592289"/>
                  <a:gd name="connsiteY23" fmla="*/ 939165 h 1495425"/>
                  <a:gd name="connsiteX24" fmla="*/ 372091 w 1592289"/>
                  <a:gd name="connsiteY24" fmla="*/ 861060 h 1495425"/>
                  <a:gd name="connsiteX25" fmla="*/ 455911 w 1592289"/>
                  <a:gd name="connsiteY25" fmla="*/ 758190 h 1495425"/>
                  <a:gd name="connsiteX26" fmla="*/ 634028 w 1592289"/>
                  <a:gd name="connsiteY26" fmla="*/ 547687 h 1495425"/>
                  <a:gd name="connsiteX27" fmla="*/ 951211 w 1592289"/>
                  <a:gd name="connsiteY27" fmla="*/ 280035 h 1495425"/>
                  <a:gd name="connsiteX28" fmla="*/ 991216 w 1592289"/>
                  <a:gd name="connsiteY28" fmla="*/ 266700 h 1495425"/>
                  <a:gd name="connsiteX29" fmla="*/ 937876 w 1592289"/>
                  <a:gd name="connsiteY29" fmla="*/ 199072 h 1495425"/>
                  <a:gd name="connsiteX30" fmla="*/ 870248 w 1592289"/>
                  <a:gd name="connsiteY30" fmla="*/ 117157 h 1495425"/>
                  <a:gd name="connsiteX31" fmla="*/ 824528 w 1592289"/>
                  <a:gd name="connsiteY31" fmla="*/ 85725 h 1495425"/>
                  <a:gd name="connsiteX32" fmla="*/ 793706 w 1592289"/>
                  <a:gd name="connsiteY32" fmla="*/ 80932 h 1495425"/>
                  <a:gd name="connsiteX33" fmla="*/ 994192 w 1592289"/>
                  <a:gd name="connsiteY33" fmla="*/ 359568 h 1495425"/>
                  <a:gd name="connsiteX34" fmla="*/ 910253 w 1592289"/>
                  <a:gd name="connsiteY34" fmla="*/ 377189 h 1495425"/>
                  <a:gd name="connsiteX35" fmla="*/ 1025506 w 1592289"/>
                  <a:gd name="connsiteY35" fmla="*/ 629602 h 1495425"/>
                  <a:gd name="connsiteX36" fmla="*/ 1208386 w 1592289"/>
                  <a:gd name="connsiteY36" fmla="*/ 849629 h 1495425"/>
                  <a:gd name="connsiteX37" fmla="*/ 1113136 w 1592289"/>
                  <a:gd name="connsiteY37" fmla="*/ 936307 h 1495425"/>
                  <a:gd name="connsiteX38" fmla="*/ 634981 w 1592289"/>
                  <a:gd name="connsiteY38" fmla="*/ 1247774 h 1495425"/>
                  <a:gd name="connsiteX39" fmla="*/ 595928 w 1592289"/>
                  <a:gd name="connsiteY39" fmla="*/ 1263014 h 1495425"/>
                  <a:gd name="connsiteX40" fmla="*/ 559733 w 1592289"/>
                  <a:gd name="connsiteY40" fmla="*/ 1277302 h 1495425"/>
                  <a:gd name="connsiteX41" fmla="*/ 652126 w 1592289"/>
                  <a:gd name="connsiteY41" fmla="*/ 1339214 h 1495425"/>
                  <a:gd name="connsiteX42" fmla="*/ 765473 w 1592289"/>
                  <a:gd name="connsiteY42" fmla="*/ 1409699 h 1495425"/>
                  <a:gd name="connsiteX43" fmla="*/ 1030268 w 1592289"/>
                  <a:gd name="connsiteY43" fmla="*/ 1280159 h 1495425"/>
                  <a:gd name="connsiteX44" fmla="*/ 1350308 w 1592289"/>
                  <a:gd name="connsiteY44" fmla="*/ 1069657 h 1495425"/>
                  <a:gd name="connsiteX45" fmla="*/ 1501756 w 1592289"/>
                  <a:gd name="connsiteY45" fmla="*/ 957262 h 1495425"/>
                  <a:gd name="connsiteX46" fmla="*/ 1436033 w 1592289"/>
                  <a:gd name="connsiteY46" fmla="*/ 789622 h 1495425"/>
                  <a:gd name="connsiteX47" fmla="*/ 1272203 w 1592289"/>
                  <a:gd name="connsiteY47" fmla="*/ 595312 h 1495425"/>
                  <a:gd name="connsiteX48" fmla="*/ 1070273 w 1592289"/>
                  <a:gd name="connsiteY48" fmla="*/ 367664 h 1495425"/>
                  <a:gd name="connsiteX49" fmla="*/ 994192 w 1592289"/>
                  <a:gd name="connsiteY49" fmla="*/ 359568 h 1495425"/>
                  <a:gd name="connsiteX50" fmla="*/ 795953 w 1592289"/>
                  <a:gd name="connsiteY50" fmla="*/ 485775 h 1495425"/>
                  <a:gd name="connsiteX51" fmla="*/ 779760 w 1592289"/>
                  <a:gd name="connsiteY51" fmla="*/ 494348 h 1495425"/>
                  <a:gd name="connsiteX52" fmla="*/ 638790 w 1592289"/>
                  <a:gd name="connsiteY52" fmla="*/ 666750 h 1495425"/>
                  <a:gd name="connsiteX53" fmla="*/ 498773 w 1592289"/>
                  <a:gd name="connsiteY53" fmla="*/ 841058 h 1495425"/>
                  <a:gd name="connsiteX54" fmla="*/ 646410 w 1592289"/>
                  <a:gd name="connsiteY54" fmla="*/ 949642 h 1495425"/>
                  <a:gd name="connsiteX55" fmla="*/ 800715 w 1592289"/>
                  <a:gd name="connsiteY55" fmla="*/ 1044893 h 1495425"/>
                  <a:gd name="connsiteX56" fmla="*/ 1094085 w 1592289"/>
                  <a:gd name="connsiteY56" fmla="*/ 841058 h 1495425"/>
                  <a:gd name="connsiteX57" fmla="*/ 953115 w 1592289"/>
                  <a:gd name="connsiteY57" fmla="*/ 666750 h 1495425"/>
                  <a:gd name="connsiteX58" fmla="*/ 812145 w 1592289"/>
                  <a:gd name="connsiteY58" fmla="*/ 494348 h 1495425"/>
                  <a:gd name="connsiteX59" fmla="*/ 795953 w 1592289"/>
                  <a:gd name="connsiteY59" fmla="*/ 485775 h 149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92289" h="1495425">
                    <a:moveTo>
                      <a:pt x="795954" y="0"/>
                    </a:moveTo>
                    <a:cubicBezTo>
                      <a:pt x="860724" y="0"/>
                      <a:pt x="901681" y="27623"/>
                      <a:pt x="988359" y="132398"/>
                    </a:cubicBezTo>
                    <a:cubicBezTo>
                      <a:pt x="1025506" y="177165"/>
                      <a:pt x="1094086" y="259080"/>
                      <a:pt x="1140759" y="314325"/>
                    </a:cubicBezTo>
                    <a:cubicBezTo>
                      <a:pt x="1245534" y="438150"/>
                      <a:pt x="1366501" y="581978"/>
                      <a:pt x="1482706" y="720090"/>
                    </a:cubicBezTo>
                    <a:cubicBezTo>
                      <a:pt x="1579861" y="835343"/>
                      <a:pt x="1593196" y="861060"/>
                      <a:pt x="1592244" y="921068"/>
                    </a:cubicBezTo>
                    <a:cubicBezTo>
                      <a:pt x="1591291" y="1005840"/>
                      <a:pt x="1574146" y="1021080"/>
                      <a:pt x="1286491" y="1208723"/>
                    </a:cubicBezTo>
                    <a:cubicBezTo>
                      <a:pt x="1184574" y="1275398"/>
                      <a:pt x="1051224" y="1362075"/>
                      <a:pt x="991216" y="1402080"/>
                    </a:cubicBezTo>
                    <a:cubicBezTo>
                      <a:pt x="931209" y="1441133"/>
                      <a:pt x="872154" y="1478280"/>
                      <a:pt x="860724" y="1484948"/>
                    </a:cubicBezTo>
                    <a:cubicBezTo>
                      <a:pt x="849294" y="1490663"/>
                      <a:pt x="818814" y="1495425"/>
                      <a:pt x="793096" y="1495425"/>
                    </a:cubicBezTo>
                    <a:cubicBezTo>
                      <a:pt x="749281" y="1495425"/>
                      <a:pt x="734994" y="1487805"/>
                      <a:pt x="609264" y="1406843"/>
                    </a:cubicBezTo>
                    <a:cubicBezTo>
                      <a:pt x="62529" y="1053465"/>
                      <a:pt x="38716" y="1035368"/>
                      <a:pt x="14904" y="990600"/>
                    </a:cubicBezTo>
                    <a:cubicBezTo>
                      <a:pt x="-4146" y="953453"/>
                      <a:pt x="-5099" y="889635"/>
                      <a:pt x="12999" y="847725"/>
                    </a:cubicBezTo>
                    <a:cubicBezTo>
                      <a:pt x="20619" y="829628"/>
                      <a:pt x="105391" y="721995"/>
                      <a:pt x="200641" y="609600"/>
                    </a:cubicBezTo>
                    <a:cubicBezTo>
                      <a:pt x="401619" y="373380"/>
                      <a:pt x="435909" y="332423"/>
                      <a:pt x="571164" y="170498"/>
                    </a:cubicBezTo>
                    <a:cubicBezTo>
                      <a:pt x="690226" y="27623"/>
                      <a:pt x="727374" y="0"/>
                      <a:pt x="795954" y="0"/>
                    </a:cubicBezTo>
                    <a:close/>
                    <a:moveTo>
                      <a:pt x="793706" y="80932"/>
                    </a:moveTo>
                    <a:cubicBezTo>
                      <a:pt x="763390" y="82093"/>
                      <a:pt x="734279" y="101203"/>
                      <a:pt x="703561" y="139065"/>
                    </a:cubicBezTo>
                    <a:cubicBezTo>
                      <a:pt x="660698" y="192405"/>
                      <a:pt x="490201" y="395287"/>
                      <a:pt x="395903" y="504825"/>
                    </a:cubicBezTo>
                    <a:cubicBezTo>
                      <a:pt x="297796" y="620077"/>
                      <a:pt x="126346" y="824865"/>
                      <a:pt x="97771" y="861060"/>
                    </a:cubicBezTo>
                    <a:cubicBezTo>
                      <a:pt x="73006" y="892492"/>
                      <a:pt x="71101" y="929640"/>
                      <a:pt x="91103" y="959167"/>
                    </a:cubicBezTo>
                    <a:cubicBezTo>
                      <a:pt x="108248" y="982980"/>
                      <a:pt x="367328" y="1156335"/>
                      <a:pt x="424478" y="1182052"/>
                    </a:cubicBezTo>
                    <a:cubicBezTo>
                      <a:pt x="484486" y="1208722"/>
                      <a:pt x="532111" y="1204912"/>
                      <a:pt x="606406" y="1166812"/>
                    </a:cubicBezTo>
                    <a:cubicBezTo>
                      <a:pt x="674986" y="1132522"/>
                      <a:pt x="722611" y="1099185"/>
                      <a:pt x="714991" y="1092517"/>
                    </a:cubicBezTo>
                    <a:cubicBezTo>
                      <a:pt x="703561" y="1083945"/>
                      <a:pt x="586403" y="1005840"/>
                      <a:pt x="484486" y="939165"/>
                    </a:cubicBezTo>
                    <a:cubicBezTo>
                      <a:pt x="422573" y="899160"/>
                      <a:pt x="372091" y="863917"/>
                      <a:pt x="372091" y="861060"/>
                    </a:cubicBezTo>
                    <a:cubicBezTo>
                      <a:pt x="372091" y="858202"/>
                      <a:pt x="409238" y="811530"/>
                      <a:pt x="455911" y="758190"/>
                    </a:cubicBezTo>
                    <a:cubicBezTo>
                      <a:pt x="501631" y="704850"/>
                      <a:pt x="581641" y="610552"/>
                      <a:pt x="634028" y="547687"/>
                    </a:cubicBezTo>
                    <a:cubicBezTo>
                      <a:pt x="817861" y="327660"/>
                      <a:pt x="856913" y="295275"/>
                      <a:pt x="951211" y="280035"/>
                    </a:cubicBezTo>
                    <a:cubicBezTo>
                      <a:pt x="973118" y="276225"/>
                      <a:pt x="991216" y="270510"/>
                      <a:pt x="991216" y="266700"/>
                    </a:cubicBezTo>
                    <a:cubicBezTo>
                      <a:pt x="991216" y="263842"/>
                      <a:pt x="967403" y="233362"/>
                      <a:pt x="937876" y="199072"/>
                    </a:cubicBezTo>
                    <a:cubicBezTo>
                      <a:pt x="908348" y="165735"/>
                      <a:pt x="877868" y="128587"/>
                      <a:pt x="870248" y="117157"/>
                    </a:cubicBezTo>
                    <a:cubicBezTo>
                      <a:pt x="862628" y="105727"/>
                      <a:pt x="841673" y="91440"/>
                      <a:pt x="824528" y="85725"/>
                    </a:cubicBezTo>
                    <a:cubicBezTo>
                      <a:pt x="814051" y="82153"/>
                      <a:pt x="803811" y="80545"/>
                      <a:pt x="793706" y="80932"/>
                    </a:cubicBezTo>
                    <a:close/>
                    <a:moveTo>
                      <a:pt x="994192" y="359568"/>
                    </a:moveTo>
                    <a:cubicBezTo>
                      <a:pt x="962403" y="361473"/>
                      <a:pt x="929303" y="367664"/>
                      <a:pt x="910253" y="377189"/>
                    </a:cubicBezTo>
                    <a:cubicBezTo>
                      <a:pt x="840721" y="411479"/>
                      <a:pt x="838816" y="406717"/>
                      <a:pt x="1025506" y="629602"/>
                    </a:cubicBezTo>
                    <a:cubicBezTo>
                      <a:pt x="1118851" y="741997"/>
                      <a:pt x="1201718" y="841057"/>
                      <a:pt x="1208386" y="849629"/>
                    </a:cubicBezTo>
                    <a:cubicBezTo>
                      <a:pt x="1219816" y="863917"/>
                      <a:pt x="1208386" y="873442"/>
                      <a:pt x="1113136" y="936307"/>
                    </a:cubicBezTo>
                    <a:cubicBezTo>
                      <a:pt x="718801" y="1195387"/>
                      <a:pt x="637838" y="1247774"/>
                      <a:pt x="634981" y="1247774"/>
                    </a:cubicBezTo>
                    <a:cubicBezTo>
                      <a:pt x="633076" y="1247774"/>
                      <a:pt x="615931" y="1254442"/>
                      <a:pt x="595928" y="1263014"/>
                    </a:cubicBezTo>
                    <a:lnTo>
                      <a:pt x="559733" y="1277302"/>
                    </a:lnTo>
                    <a:lnTo>
                      <a:pt x="652126" y="1339214"/>
                    </a:lnTo>
                    <a:cubicBezTo>
                      <a:pt x="703561" y="1373504"/>
                      <a:pt x="754043" y="1404937"/>
                      <a:pt x="765473" y="1409699"/>
                    </a:cubicBezTo>
                    <a:cubicBezTo>
                      <a:pt x="806431" y="1425892"/>
                      <a:pt x="813098" y="1423034"/>
                      <a:pt x="1030268" y="1280159"/>
                    </a:cubicBezTo>
                    <a:cubicBezTo>
                      <a:pt x="1132186" y="1213484"/>
                      <a:pt x="1276013" y="1119187"/>
                      <a:pt x="1350308" y="1069657"/>
                    </a:cubicBezTo>
                    <a:cubicBezTo>
                      <a:pt x="1425556" y="1021079"/>
                      <a:pt x="1493183" y="970597"/>
                      <a:pt x="1501756" y="957262"/>
                    </a:cubicBezTo>
                    <a:cubicBezTo>
                      <a:pt x="1527473" y="917257"/>
                      <a:pt x="1512233" y="879157"/>
                      <a:pt x="1436033" y="789622"/>
                    </a:cubicBezTo>
                    <a:cubicBezTo>
                      <a:pt x="1398886" y="744854"/>
                      <a:pt x="1324591" y="657224"/>
                      <a:pt x="1272203" y="595312"/>
                    </a:cubicBezTo>
                    <a:cubicBezTo>
                      <a:pt x="1126471" y="421957"/>
                      <a:pt x="1086466" y="377189"/>
                      <a:pt x="1070273" y="367664"/>
                    </a:cubicBezTo>
                    <a:cubicBezTo>
                      <a:pt x="1056462" y="360044"/>
                      <a:pt x="1025982" y="357663"/>
                      <a:pt x="994192" y="359568"/>
                    </a:cubicBezTo>
                    <a:close/>
                    <a:moveTo>
                      <a:pt x="795953" y="485775"/>
                    </a:moveTo>
                    <a:cubicBezTo>
                      <a:pt x="789285" y="485775"/>
                      <a:pt x="781665" y="489585"/>
                      <a:pt x="779760" y="494348"/>
                    </a:cubicBezTo>
                    <a:cubicBezTo>
                      <a:pt x="778808" y="499110"/>
                      <a:pt x="714990" y="576263"/>
                      <a:pt x="638790" y="666750"/>
                    </a:cubicBezTo>
                    <a:cubicBezTo>
                      <a:pt x="562590" y="756285"/>
                      <a:pt x="499725" y="835342"/>
                      <a:pt x="498773" y="841058"/>
                    </a:cubicBezTo>
                    <a:cubicBezTo>
                      <a:pt x="496868" y="847725"/>
                      <a:pt x="563543" y="896303"/>
                      <a:pt x="646410" y="949642"/>
                    </a:cubicBezTo>
                    <a:cubicBezTo>
                      <a:pt x="728325" y="1003935"/>
                      <a:pt x="797858" y="1046797"/>
                      <a:pt x="800715" y="1044893"/>
                    </a:cubicBezTo>
                    <a:cubicBezTo>
                      <a:pt x="852150" y="1019175"/>
                      <a:pt x="1095038" y="849630"/>
                      <a:pt x="1094085" y="841058"/>
                    </a:cubicBezTo>
                    <a:cubicBezTo>
                      <a:pt x="1092180" y="835342"/>
                      <a:pt x="1029315" y="756285"/>
                      <a:pt x="953115" y="666750"/>
                    </a:cubicBezTo>
                    <a:cubicBezTo>
                      <a:pt x="876915" y="576263"/>
                      <a:pt x="814050" y="499110"/>
                      <a:pt x="812145" y="494348"/>
                    </a:cubicBezTo>
                    <a:cubicBezTo>
                      <a:pt x="810240" y="489585"/>
                      <a:pt x="802620" y="485775"/>
                      <a:pt x="795953" y="485775"/>
                    </a:cubicBezTo>
                    <a:close/>
                  </a:path>
                </a:pathLst>
              </a:custGeom>
              <a:solidFill>
                <a:schemeClr val="bg1"/>
              </a:solidFill>
              <a:ln w="309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15" name="Group 1114">
              <a:extLst>
                <a:ext uri="{FF2B5EF4-FFF2-40B4-BE49-F238E27FC236}">
                  <a16:creationId xmlns:a16="http://schemas.microsoft.com/office/drawing/2014/main" id="{84163BAA-4131-DE4C-FFAF-C8D8A82665CA}"/>
                </a:ext>
                <a:ext uri="{C183D7F6-B498-43B3-948B-1728B52AA6E4}">
                  <adec:decorative xmlns:adec="http://schemas.microsoft.com/office/drawing/2017/decorative" val="1"/>
                </a:ext>
              </a:extLst>
            </p:cNvPr>
            <p:cNvGrpSpPr/>
            <p:nvPr/>
          </p:nvGrpSpPr>
          <p:grpSpPr>
            <a:xfrm>
              <a:off x="4094289" y="5051560"/>
              <a:ext cx="4003422" cy="331345"/>
              <a:chOff x="4141709" y="4600719"/>
              <a:chExt cx="3585807" cy="331345"/>
            </a:xfrm>
          </p:grpSpPr>
          <p:sp>
            <p:nvSpPr>
              <p:cNvPr id="1157" name="Rectangle: Rounded Corners 1156">
                <a:extLst>
                  <a:ext uri="{FF2B5EF4-FFF2-40B4-BE49-F238E27FC236}">
                    <a16:creationId xmlns:a16="http://schemas.microsoft.com/office/drawing/2014/main" id="{A963CF80-DE9D-A7EA-70F8-C172B475A137}"/>
                  </a:ext>
                </a:extLst>
              </p:cNvPr>
              <p:cNvSpPr/>
              <p:nvPr/>
            </p:nvSpPr>
            <p:spPr bwMode="auto">
              <a:xfrm>
                <a:off x="4141709" y="4600719"/>
                <a:ext cx="3585807" cy="331345"/>
              </a:xfrm>
              <a:prstGeom prst="roundRect">
                <a:avLst>
                  <a:gd name="adj" fmla="val 50000"/>
                </a:avLst>
              </a:prstGeom>
              <a:solidFill>
                <a:schemeClr val="tx2"/>
              </a:solidFill>
              <a:ln w="19050"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sp>
            <p:nvSpPr>
              <p:cNvPr id="1158" name="TextBox 1157">
                <a:extLst>
                  <a:ext uri="{FF2B5EF4-FFF2-40B4-BE49-F238E27FC236}">
                    <a16:creationId xmlns:a16="http://schemas.microsoft.com/office/drawing/2014/main" id="{FCB364D1-469D-99A9-C861-8AF81177547A}"/>
                  </a:ext>
                </a:extLst>
              </p:cNvPr>
              <p:cNvSpPr txBox="1"/>
              <p:nvPr/>
            </p:nvSpPr>
            <p:spPr>
              <a:xfrm>
                <a:off x="4173392" y="4643281"/>
                <a:ext cx="35224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Microsoft’s Security Service Edge (SSE) solution</a:t>
                </a:r>
              </a:p>
            </p:txBody>
          </p:sp>
        </p:grpSp>
        <p:cxnSp>
          <p:nvCxnSpPr>
            <p:cNvPr id="1203" name="Straight Arrow Connector 1202">
              <a:extLst>
                <a:ext uri="{FF2B5EF4-FFF2-40B4-BE49-F238E27FC236}">
                  <a16:creationId xmlns:a16="http://schemas.microsoft.com/office/drawing/2014/main" id="{EFF70FD2-172D-3809-085E-4B70504CC2F5}"/>
                </a:ext>
              </a:extLst>
            </p:cNvPr>
            <p:cNvCxnSpPr>
              <a:cxnSpLocks/>
            </p:cNvCxnSpPr>
            <p:nvPr/>
          </p:nvCxnSpPr>
          <p:spPr>
            <a:xfrm>
              <a:off x="6072493" y="2286000"/>
              <a:ext cx="0" cy="457770"/>
            </a:xfrm>
            <a:prstGeom prst="straightConnector1">
              <a:avLst/>
            </a:prstGeom>
            <a:noFill/>
            <a:ln w="19050" cap="flat" cmpd="sng" algn="ctr">
              <a:solidFill>
                <a:schemeClr val="accent1"/>
              </a:solidFill>
              <a:prstDash val="solid"/>
              <a:round/>
              <a:headEnd type="arrow" w="med" len="sm"/>
              <a:tailEnd type="arrow" w="med" len="sm"/>
            </a:ln>
            <a:effectLst/>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858BF225-BB47-84A7-129A-B6438910C259}"/>
              </a:ext>
              <a:ext uri="{C183D7F6-B498-43B3-948B-1728B52AA6E4}">
                <adec:decorative xmlns:adec="http://schemas.microsoft.com/office/drawing/2017/decorative" val="1"/>
              </a:ext>
            </a:extLst>
          </p:cNvPr>
          <p:cNvGrpSpPr/>
          <p:nvPr/>
        </p:nvGrpSpPr>
        <p:grpSpPr>
          <a:xfrm>
            <a:off x="5419026" y="3628757"/>
            <a:ext cx="2601796" cy="1078656"/>
            <a:chOff x="4920262" y="3702689"/>
            <a:chExt cx="2601796" cy="1078656"/>
          </a:xfrm>
        </p:grpSpPr>
        <p:sp>
          <p:nvSpPr>
            <p:cNvPr id="1205" name="Rectangle: Rounded Corners 1204">
              <a:extLst>
                <a:ext uri="{FF2B5EF4-FFF2-40B4-BE49-F238E27FC236}">
                  <a16:creationId xmlns:a16="http://schemas.microsoft.com/office/drawing/2014/main" id="{5A48FD69-1030-97C8-479D-BB2053E30730}"/>
                </a:ext>
              </a:extLst>
            </p:cNvPr>
            <p:cNvSpPr/>
            <p:nvPr/>
          </p:nvSpPr>
          <p:spPr bwMode="auto">
            <a:xfrm>
              <a:off x="4920262" y="3702689"/>
              <a:ext cx="2601796" cy="257044"/>
            </a:xfrm>
            <a:prstGeom prst="roundRect">
              <a:avLst>
                <a:gd name="adj" fmla="val 50000"/>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Microsoft tunnel gateways</a:t>
              </a:r>
            </a:p>
          </p:txBody>
        </p:sp>
        <p:sp>
          <p:nvSpPr>
            <p:cNvPr id="1206" name="Rectangle: Rounded Corners 1205">
              <a:extLst>
                <a:ext uri="{FF2B5EF4-FFF2-40B4-BE49-F238E27FC236}">
                  <a16:creationId xmlns:a16="http://schemas.microsoft.com/office/drawing/2014/main" id="{883AB508-B5D4-56CF-0BDE-BBE43A2C0721}"/>
                </a:ext>
              </a:extLst>
            </p:cNvPr>
            <p:cNvSpPr/>
            <p:nvPr/>
          </p:nvSpPr>
          <p:spPr bwMode="auto">
            <a:xfrm>
              <a:off x="4920262" y="4113495"/>
              <a:ext cx="2601796" cy="257044"/>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Internet access tunnel gateways</a:t>
              </a:r>
            </a:p>
          </p:txBody>
        </p:sp>
        <p:sp>
          <p:nvSpPr>
            <p:cNvPr id="1207" name="Rectangle: Rounded Corners 1206">
              <a:extLst>
                <a:ext uri="{FF2B5EF4-FFF2-40B4-BE49-F238E27FC236}">
                  <a16:creationId xmlns:a16="http://schemas.microsoft.com/office/drawing/2014/main" id="{29B72EB7-4895-03DC-9894-D48B1423042B}"/>
                </a:ext>
              </a:extLst>
            </p:cNvPr>
            <p:cNvSpPr/>
            <p:nvPr/>
          </p:nvSpPr>
          <p:spPr bwMode="auto">
            <a:xfrm>
              <a:off x="4920262" y="4524301"/>
              <a:ext cx="2601796" cy="257044"/>
            </a:xfrm>
            <a:prstGeom prst="roundRect">
              <a:avLst>
                <a:gd name="adj" fmla="val 50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1"/>
                  </a:gradFill>
                  <a:effectLst/>
                  <a:uLnTx/>
                  <a:uFillTx/>
                  <a:latin typeface="Segoe UI Semibold"/>
                  <a:ea typeface="+mn-ea"/>
                  <a:cs typeface="+mn-cs"/>
                </a:rPr>
                <a:t>Private access tunnel gateways</a:t>
              </a:r>
            </a:p>
          </p:txBody>
        </p:sp>
      </p:grpSp>
      <p:grpSp>
        <p:nvGrpSpPr>
          <p:cNvPr id="1267" name="Group 1266">
            <a:extLst>
              <a:ext uri="{FF2B5EF4-FFF2-40B4-BE49-F238E27FC236}">
                <a16:creationId xmlns:a16="http://schemas.microsoft.com/office/drawing/2014/main" id="{DB4B3113-A055-BEFD-57CF-C8347AA41352}"/>
              </a:ext>
              <a:ext uri="{C183D7F6-B498-43B3-948B-1728B52AA6E4}">
                <adec:decorative xmlns:adec="http://schemas.microsoft.com/office/drawing/2017/decorative" val="1"/>
              </a:ext>
            </a:extLst>
          </p:cNvPr>
          <p:cNvGrpSpPr/>
          <p:nvPr/>
        </p:nvGrpSpPr>
        <p:grpSpPr>
          <a:xfrm>
            <a:off x="821245" y="5813041"/>
            <a:ext cx="3200260" cy="609407"/>
            <a:chOff x="266813" y="6039502"/>
            <a:chExt cx="3200260" cy="609407"/>
          </a:xfrm>
        </p:grpSpPr>
        <p:sp>
          <p:nvSpPr>
            <p:cNvPr id="40" name="Rectangle 39">
              <a:extLst>
                <a:ext uri="{FF2B5EF4-FFF2-40B4-BE49-F238E27FC236}">
                  <a16:creationId xmlns:a16="http://schemas.microsoft.com/office/drawing/2014/main" id="{4C88DA52-9B94-B6CF-9B1C-8ECE6A8E6F13}"/>
                </a:ext>
              </a:extLst>
            </p:cNvPr>
            <p:cNvSpPr/>
            <p:nvPr/>
          </p:nvSpPr>
          <p:spPr bwMode="auto">
            <a:xfrm>
              <a:off x="266813" y="6039502"/>
              <a:ext cx="3200260" cy="60940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717197D6-2EC3-FBB3-D37D-F0197E39A629}"/>
                </a:ext>
              </a:extLst>
            </p:cNvPr>
            <p:cNvSpPr txBox="1"/>
            <p:nvPr/>
          </p:nvSpPr>
          <p:spPr>
            <a:xfrm>
              <a:off x="400009" y="6094563"/>
              <a:ext cx="2351917" cy="476284"/>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AU" sz="1100" b="0" i="0" u="none" strike="noStrike" kern="1200" cap="none" spc="0" normalizeH="0" baseline="0" noProof="0">
                  <a:ln>
                    <a:noFill/>
                  </a:ln>
                  <a:solidFill>
                    <a:srgbClr val="000000"/>
                  </a:solidFill>
                  <a:effectLst/>
                  <a:uLnTx/>
                  <a:uFillTx/>
                  <a:latin typeface="Segoe UI Semibold"/>
                  <a:ea typeface="+mn-ea"/>
                  <a:cs typeface="+mn-cs"/>
                </a:rPr>
                <a:t>Remote Procedure Calls (</a:t>
              </a:r>
              <a:r>
                <a:rPr kumimoji="0" lang="en-AU" sz="1100" b="0" i="0" u="none" strike="noStrike" kern="1200" cap="none" spc="0" normalizeH="0" baseline="0" noProof="0" err="1">
                  <a:ln>
                    <a:noFill/>
                  </a:ln>
                  <a:solidFill>
                    <a:srgbClr val="000000"/>
                  </a:solidFill>
                  <a:effectLst/>
                  <a:uLnTx/>
                  <a:uFillTx/>
                  <a:latin typeface="Segoe UI Semibold"/>
                  <a:ea typeface="+mn-ea"/>
                  <a:cs typeface="+mn-cs"/>
                </a:rPr>
                <a:t>gRPC</a:t>
              </a:r>
              <a:r>
                <a:rPr kumimoji="0" lang="en-AU" sz="1100" b="0" i="0" u="none" strike="noStrike" kern="1200" cap="none" spc="0" normalizeH="0" baseline="0" noProof="0">
                  <a:ln>
                    <a:noFill/>
                  </a:ln>
                  <a:solidFill>
                    <a:srgbClr val="000000"/>
                  </a:solidFill>
                  <a:effectLst/>
                  <a:uLnTx/>
                  <a:uFillTx/>
                  <a:latin typeface="Segoe UI Semibold"/>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Internet Protocol Security (</a:t>
              </a:r>
              <a:r>
                <a:rPr kumimoji="0" lang="en-US" sz="1100" b="0" i="0" u="none" strike="noStrike" kern="1200" cap="none" spc="0" normalizeH="0" baseline="0" noProof="0" err="1">
                  <a:ln>
                    <a:noFill/>
                  </a:ln>
                  <a:solidFill>
                    <a:srgbClr val="000000"/>
                  </a:solidFill>
                  <a:effectLst/>
                  <a:uLnTx/>
                  <a:uFillTx/>
                  <a:latin typeface="Segoe UI Semibold"/>
                  <a:ea typeface="+mn-ea"/>
                  <a:cs typeface="+mn-cs"/>
                </a:rPr>
                <a:t>IPSec</a:t>
              </a:r>
              <a:r>
                <a:rPr kumimoji="0" lang="en-US" sz="1100" b="0" i="0" u="none" strike="noStrike" kern="1200" cap="none" spc="0" normalizeH="0" baseline="0" noProof="0">
                  <a:ln>
                    <a:noFill/>
                  </a:ln>
                  <a:solidFill>
                    <a:srgbClr val="000000"/>
                  </a:solidFill>
                  <a:effectLst/>
                  <a:uLnTx/>
                  <a:uFillTx/>
                  <a:latin typeface="Segoe UI Semibold"/>
                  <a:ea typeface="+mn-ea"/>
                  <a:cs typeface="+mn-cs"/>
                </a:rPr>
                <a:t>)</a:t>
              </a:r>
            </a:p>
          </p:txBody>
        </p:sp>
        <p:cxnSp>
          <p:nvCxnSpPr>
            <p:cNvPr id="1236" name="Straight Arrow Connector 1235">
              <a:extLst>
                <a:ext uri="{FF2B5EF4-FFF2-40B4-BE49-F238E27FC236}">
                  <a16:creationId xmlns:a16="http://schemas.microsoft.com/office/drawing/2014/main" id="{0548DC7F-0749-D6C1-1EC1-2380745E2D50}"/>
                </a:ext>
              </a:extLst>
            </p:cNvPr>
            <p:cNvCxnSpPr>
              <a:cxnSpLocks/>
            </p:cNvCxnSpPr>
            <p:nvPr/>
          </p:nvCxnSpPr>
          <p:spPr>
            <a:xfrm>
              <a:off x="2601751" y="6487646"/>
              <a:ext cx="646762" cy="0"/>
            </a:xfrm>
            <a:prstGeom prst="straightConnector1">
              <a:avLst/>
            </a:prstGeom>
            <a:ln w="19050">
              <a:solidFill>
                <a:schemeClr val="accent3"/>
              </a:solidFill>
              <a:prstDash val="sysDot"/>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265" name="Straight Arrow Connector 1264">
              <a:extLst>
                <a:ext uri="{FF2B5EF4-FFF2-40B4-BE49-F238E27FC236}">
                  <a16:creationId xmlns:a16="http://schemas.microsoft.com/office/drawing/2014/main" id="{674E3E94-6258-B5B3-61E7-16DF4A2A35C3}"/>
                </a:ext>
              </a:extLst>
            </p:cNvPr>
            <p:cNvCxnSpPr>
              <a:cxnSpLocks/>
            </p:cNvCxnSpPr>
            <p:nvPr/>
          </p:nvCxnSpPr>
          <p:spPr>
            <a:xfrm>
              <a:off x="2624250" y="6240670"/>
              <a:ext cx="631133" cy="0"/>
            </a:xfrm>
            <a:prstGeom prst="straightConnector1">
              <a:avLst/>
            </a:prstGeom>
            <a:noFill/>
            <a:ln w="19050" cap="flat" cmpd="sng" algn="ctr">
              <a:solidFill>
                <a:schemeClr val="accent4"/>
              </a:solidFill>
              <a:prstDash val="dash"/>
              <a:round/>
              <a:headEnd type="none" w="med" len="sm"/>
              <a:tailEnd type="arrow" w="med" len="sm"/>
            </a:ln>
            <a:effectLst/>
            <a:extLst>
              <a:ext uri="{909E8E84-426E-40DD-AFC4-6F175D3DCCD1}">
                <a14:hiddenFill xmlns:a14="http://schemas.microsoft.com/office/drawing/2010/main">
                  <a:solidFill>
                    <a:srgbClr val="FFFFFF"/>
                  </a:solidFill>
                </a14:hiddenFill>
              </a:ext>
            </a:extLst>
          </p:spPr>
        </p:cxnSp>
      </p:grpSp>
      <p:grpSp>
        <p:nvGrpSpPr>
          <p:cNvPr id="10" name="Group 9">
            <a:extLst>
              <a:ext uri="{FF2B5EF4-FFF2-40B4-BE49-F238E27FC236}">
                <a16:creationId xmlns:a16="http://schemas.microsoft.com/office/drawing/2014/main" id="{8AD31528-0750-025A-C38C-1EA5813B9677}"/>
              </a:ext>
              <a:ext uri="{C183D7F6-B498-43B3-948B-1728B52AA6E4}">
                <adec:decorative xmlns:adec="http://schemas.microsoft.com/office/drawing/2017/decorative" val="1"/>
              </a:ext>
            </a:extLst>
          </p:cNvPr>
          <p:cNvGrpSpPr/>
          <p:nvPr/>
        </p:nvGrpSpPr>
        <p:grpSpPr>
          <a:xfrm>
            <a:off x="1099092" y="1926624"/>
            <a:ext cx="4315766" cy="3278843"/>
            <a:chOff x="1099092" y="1926624"/>
            <a:chExt cx="4315766" cy="3278843"/>
          </a:xfrm>
        </p:grpSpPr>
        <p:grpSp>
          <p:nvGrpSpPr>
            <p:cNvPr id="1292" name="Group 1291">
              <a:extLst>
                <a:ext uri="{FF2B5EF4-FFF2-40B4-BE49-F238E27FC236}">
                  <a16:creationId xmlns:a16="http://schemas.microsoft.com/office/drawing/2014/main" id="{D3F958BA-61F9-C1A7-932F-3560F8BC3C7C}"/>
                </a:ext>
              </a:extLst>
            </p:cNvPr>
            <p:cNvGrpSpPr/>
            <p:nvPr/>
          </p:nvGrpSpPr>
          <p:grpSpPr>
            <a:xfrm>
              <a:off x="1099092" y="1926624"/>
              <a:ext cx="4315766" cy="3278843"/>
              <a:chOff x="600328" y="2000556"/>
              <a:chExt cx="4315766" cy="3278843"/>
            </a:xfrm>
          </p:grpSpPr>
          <p:sp>
            <p:nvSpPr>
              <p:cNvPr id="27" name="TextBox 26">
                <a:extLst>
                  <a:ext uri="{FF2B5EF4-FFF2-40B4-BE49-F238E27FC236}">
                    <a16:creationId xmlns:a16="http://schemas.microsoft.com/office/drawing/2014/main" id="{DBBF2D3B-78A0-8F16-7CB6-EADBF1A8AE14}"/>
                  </a:ext>
                </a:extLst>
              </p:cNvPr>
              <p:cNvSpPr txBox="1"/>
              <p:nvPr/>
            </p:nvSpPr>
            <p:spPr>
              <a:xfrm>
                <a:off x="1038276" y="5002400"/>
                <a:ext cx="625171" cy="2769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rPr>
                  <a:t>Corporate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rPr>
                  <a:t>networks</a:t>
                </a:r>
                <a:endParaRPr kumimoji="0" lang="de-DE" sz="10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endParaRPr>
              </a:p>
            </p:txBody>
          </p:sp>
          <p:pic>
            <p:nvPicPr>
              <p:cNvPr id="1031" name="Picture 7">
                <a:extLst>
                  <a:ext uri="{FF2B5EF4-FFF2-40B4-BE49-F238E27FC236}">
                    <a16:creationId xmlns:a16="http://schemas.microsoft.com/office/drawing/2014/main" id="{DF1F4DA6-A955-3243-968A-06FD272B62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329"/>
              <a:stretch/>
            </p:blipFill>
            <p:spPr bwMode="auto">
              <a:xfrm>
                <a:off x="1967007" y="4144115"/>
                <a:ext cx="468645" cy="46551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96EB8C7D-37AE-2460-F9CE-322C11046656}"/>
                  </a:ext>
                </a:extLst>
              </p:cNvPr>
              <p:cNvSpPr txBox="1"/>
              <p:nvPr/>
            </p:nvSpPr>
            <p:spPr>
              <a:xfrm>
                <a:off x="1738720" y="4651223"/>
                <a:ext cx="950445"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customer premises equipment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rPr>
                  <a:t>(CPE)</a:t>
                </a:r>
              </a:p>
            </p:txBody>
          </p:sp>
          <p:sp>
            <p:nvSpPr>
              <p:cNvPr id="33" name="TextBox 32">
                <a:extLst>
                  <a:ext uri="{FF2B5EF4-FFF2-40B4-BE49-F238E27FC236}">
                    <a16:creationId xmlns:a16="http://schemas.microsoft.com/office/drawing/2014/main" id="{4A427E25-6EB5-A659-F515-B02837088B9A}"/>
                  </a:ext>
                </a:extLst>
              </p:cNvPr>
              <p:cNvSpPr txBox="1"/>
              <p:nvPr/>
            </p:nvSpPr>
            <p:spPr>
              <a:xfrm>
                <a:off x="3576406" y="4717311"/>
                <a:ext cx="307011"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rPr>
                  <a:t>SSE edge</a:t>
                </a:r>
              </a:p>
            </p:txBody>
          </p:sp>
          <p:sp>
            <p:nvSpPr>
              <p:cNvPr id="9" name="TextBox 8">
                <a:extLst>
                  <a:ext uri="{FF2B5EF4-FFF2-40B4-BE49-F238E27FC236}">
                    <a16:creationId xmlns:a16="http://schemas.microsoft.com/office/drawing/2014/main" id="{1664A937-C119-99CA-4C3E-85ACFD7A0D3E}"/>
                  </a:ext>
                </a:extLst>
              </p:cNvPr>
              <p:cNvSpPr txBox="1"/>
              <p:nvPr/>
            </p:nvSpPr>
            <p:spPr>
              <a:xfrm>
                <a:off x="600328" y="3220611"/>
                <a:ext cx="1383392" cy="1384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rPr>
                  <a:t>Devices with SSE clients</a:t>
                </a:r>
                <a:endParaRPr kumimoji="0" lang="de-DE" sz="10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endParaRPr>
              </a:p>
            </p:txBody>
          </p:sp>
          <p:cxnSp>
            <p:nvCxnSpPr>
              <p:cNvPr id="1066" name="Straight Arrow Connector 1065">
                <a:extLst>
                  <a:ext uri="{FF2B5EF4-FFF2-40B4-BE49-F238E27FC236}">
                    <a16:creationId xmlns:a16="http://schemas.microsoft.com/office/drawing/2014/main" id="{EEC694FA-3D5B-7DA7-EDE7-154F04142A9F}"/>
                  </a:ext>
                </a:extLst>
              </p:cNvPr>
              <p:cNvCxnSpPr>
                <a:cxnSpLocks/>
              </p:cNvCxnSpPr>
              <p:nvPr/>
            </p:nvCxnSpPr>
            <p:spPr>
              <a:xfrm flipV="1">
                <a:off x="3912916" y="4717311"/>
                <a:ext cx="995962" cy="5166"/>
              </a:xfrm>
              <a:prstGeom prst="straightConnector1">
                <a:avLst/>
              </a:prstGeom>
              <a:ln w="19050">
                <a:solidFill>
                  <a:srgbClr val="D83B01"/>
                </a:solidFill>
                <a:prstDash val="sysDot"/>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 name="TextBox 1">
                <a:extLst>
                  <a:ext uri="{FF2B5EF4-FFF2-40B4-BE49-F238E27FC236}">
                    <a16:creationId xmlns:a16="http://schemas.microsoft.com/office/drawing/2014/main" id="{5BB38182-6768-B615-C4B6-61CBE5E744C7}"/>
                  </a:ext>
                </a:extLst>
              </p:cNvPr>
              <p:cNvSpPr txBox="1"/>
              <p:nvPr/>
            </p:nvSpPr>
            <p:spPr>
              <a:xfrm>
                <a:off x="2674398" y="2000556"/>
                <a:ext cx="1351916" cy="461665"/>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000000"/>
                    </a:solidFill>
                    <a:effectLst/>
                    <a:uLnTx/>
                    <a:uFillTx/>
                    <a:latin typeface="Segoe UI Semibold"/>
                    <a:ea typeface="+mn-ea"/>
                    <a:cs typeface="+mn-cs"/>
                  </a:rPr>
                  <a:t>Global Secure Access  clients receive policy definition for the user</a:t>
                </a:r>
              </a:p>
            </p:txBody>
          </p:sp>
          <p:sp>
            <p:nvSpPr>
              <p:cNvPr id="4" name="TextBox 1">
                <a:extLst>
                  <a:ext uri="{FF2B5EF4-FFF2-40B4-BE49-F238E27FC236}">
                    <a16:creationId xmlns:a16="http://schemas.microsoft.com/office/drawing/2014/main" id="{75046D8C-3C46-D5DB-0C29-0798E469AAA3}"/>
                  </a:ext>
                </a:extLst>
              </p:cNvPr>
              <p:cNvSpPr txBox="1"/>
              <p:nvPr/>
            </p:nvSpPr>
            <p:spPr>
              <a:xfrm>
                <a:off x="2490068" y="3531255"/>
                <a:ext cx="1032673" cy="769441"/>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AU" sz="1000" b="0" i="0" u="none" strike="noStrike" kern="1200" cap="none" spc="0" normalizeH="0" baseline="0" noProof="0">
                    <a:ln>
                      <a:noFill/>
                    </a:ln>
                    <a:solidFill>
                      <a:srgbClr val="000000"/>
                    </a:solidFill>
                    <a:effectLst/>
                    <a:uLnTx/>
                    <a:uFillTx/>
                    <a:latin typeface="Segoe UI Semibold"/>
                    <a:ea typeface="+mn-ea"/>
                    <a:cs typeface="+mn-cs"/>
                  </a:rPr>
                  <a:t>Site-to-site </a:t>
                </a:r>
                <a:br>
                  <a:rPr kumimoji="0" lang="en-AU" sz="1000" b="0" i="0" u="none" strike="noStrike" kern="1200" cap="none" spc="0" normalizeH="0" baseline="0" noProof="0">
                    <a:ln>
                      <a:noFill/>
                    </a:ln>
                    <a:solidFill>
                      <a:srgbClr val="000000"/>
                    </a:solidFill>
                    <a:effectLst/>
                    <a:uLnTx/>
                    <a:uFillTx/>
                    <a:latin typeface="Segoe UI Semibold"/>
                    <a:ea typeface="+mn-ea"/>
                    <a:cs typeface="+mn-cs"/>
                  </a:rPr>
                </a:br>
                <a:r>
                  <a:rPr kumimoji="0" lang="en-AU" sz="1000" b="0" i="0" u="none" strike="noStrike" kern="1200" cap="none" spc="0" normalizeH="0" baseline="0" noProof="0">
                    <a:ln>
                      <a:noFill/>
                    </a:ln>
                    <a:solidFill>
                      <a:srgbClr val="000000"/>
                    </a:solidFill>
                    <a:effectLst/>
                    <a:uLnTx/>
                    <a:uFillTx/>
                    <a:latin typeface="Segoe UI Semibold"/>
                    <a:ea typeface="+mn-ea"/>
                    <a:cs typeface="+mn-cs"/>
                  </a:rPr>
                  <a:t>VPN IP routes delivered via Border Gateway Protocol (BGP)</a:t>
                </a:r>
              </a:p>
            </p:txBody>
          </p:sp>
          <p:grpSp>
            <p:nvGrpSpPr>
              <p:cNvPr id="1248" name="Group 1247">
                <a:extLst>
                  <a:ext uri="{FF2B5EF4-FFF2-40B4-BE49-F238E27FC236}">
                    <a16:creationId xmlns:a16="http://schemas.microsoft.com/office/drawing/2014/main" id="{797DB253-3A70-7B7B-F4BE-E8F9E7C6033B}"/>
                  </a:ext>
                </a:extLst>
              </p:cNvPr>
              <p:cNvGrpSpPr/>
              <p:nvPr/>
            </p:nvGrpSpPr>
            <p:grpSpPr>
              <a:xfrm>
                <a:off x="770156" y="3832359"/>
                <a:ext cx="1106424" cy="1106424"/>
                <a:chOff x="531649" y="3649159"/>
                <a:chExt cx="1351916" cy="1351916"/>
              </a:xfrm>
            </p:grpSpPr>
            <p:sp>
              <p:nvSpPr>
                <p:cNvPr id="1232" name="Oval 1231">
                  <a:extLst>
                    <a:ext uri="{FF2B5EF4-FFF2-40B4-BE49-F238E27FC236}">
                      <a16:creationId xmlns:a16="http://schemas.microsoft.com/office/drawing/2014/main" id="{693F0B65-9407-902B-1767-E87598C56B31}"/>
                    </a:ext>
                  </a:extLst>
                </p:cNvPr>
                <p:cNvSpPr/>
                <p:nvPr/>
              </p:nvSpPr>
              <p:spPr bwMode="auto">
                <a:xfrm>
                  <a:off x="531649" y="3649159"/>
                  <a:ext cx="1351916" cy="13519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8" name="building_8">
                  <a:extLst>
                    <a:ext uri="{FF2B5EF4-FFF2-40B4-BE49-F238E27FC236}">
                      <a16:creationId xmlns:a16="http://schemas.microsoft.com/office/drawing/2014/main" id="{4C570BA9-D5CB-6129-06A8-39783E2E1FD9}"/>
                    </a:ext>
                  </a:extLst>
                </p:cNvPr>
                <p:cNvSpPr>
                  <a:spLocks noChangeAspect="1" noEditPoints="1"/>
                </p:cNvSpPr>
                <p:nvPr/>
              </p:nvSpPr>
              <p:spPr bwMode="auto">
                <a:xfrm>
                  <a:off x="906596" y="3998196"/>
                  <a:ext cx="602023" cy="65384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7" name="Group 1246">
                <a:extLst>
                  <a:ext uri="{FF2B5EF4-FFF2-40B4-BE49-F238E27FC236}">
                    <a16:creationId xmlns:a16="http://schemas.microsoft.com/office/drawing/2014/main" id="{89242430-0A05-3CA2-9288-9AEFBA9A907B}"/>
                  </a:ext>
                </a:extLst>
              </p:cNvPr>
              <p:cNvGrpSpPr/>
              <p:nvPr/>
            </p:nvGrpSpPr>
            <p:grpSpPr>
              <a:xfrm>
                <a:off x="767544" y="2023920"/>
                <a:ext cx="1109036" cy="1109036"/>
                <a:chOff x="531649" y="1275010"/>
                <a:chExt cx="1351916" cy="1351916"/>
              </a:xfrm>
            </p:grpSpPr>
            <p:sp>
              <p:nvSpPr>
                <p:cNvPr id="1231" name="Oval 1230">
                  <a:extLst>
                    <a:ext uri="{FF2B5EF4-FFF2-40B4-BE49-F238E27FC236}">
                      <a16:creationId xmlns:a16="http://schemas.microsoft.com/office/drawing/2014/main" id="{2CA18F2B-D9E3-C9EF-147F-804216A7A73C}"/>
                    </a:ext>
                  </a:extLst>
                </p:cNvPr>
                <p:cNvSpPr/>
                <p:nvPr/>
              </p:nvSpPr>
              <p:spPr bwMode="auto">
                <a:xfrm>
                  <a:off x="531649" y="1275010"/>
                  <a:ext cx="1351916" cy="1351916"/>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23" name="Group 1222">
                  <a:extLst>
                    <a:ext uri="{FF2B5EF4-FFF2-40B4-BE49-F238E27FC236}">
                      <a16:creationId xmlns:a16="http://schemas.microsoft.com/office/drawing/2014/main" id="{FE8B1ED6-2B03-9E24-F13B-9DD781D6C6B8}"/>
                    </a:ext>
                  </a:extLst>
                </p:cNvPr>
                <p:cNvGrpSpPr/>
                <p:nvPr/>
              </p:nvGrpSpPr>
              <p:grpSpPr>
                <a:xfrm>
                  <a:off x="773913" y="1663737"/>
                  <a:ext cx="867389" cy="574462"/>
                  <a:chOff x="8810772" y="4585911"/>
                  <a:chExt cx="1015364" cy="672465"/>
                </a:xfrm>
              </p:grpSpPr>
              <p:sp>
                <p:nvSpPr>
                  <p:cNvPr id="1224" name="Graphic 12">
                    <a:extLst>
                      <a:ext uri="{FF2B5EF4-FFF2-40B4-BE49-F238E27FC236}">
                        <a16:creationId xmlns:a16="http://schemas.microsoft.com/office/drawing/2014/main" id="{8FC71CB0-6740-F387-2CF1-4EACD4FF0700}"/>
                      </a:ext>
                    </a:extLst>
                  </p:cNvPr>
                  <p:cNvSpPr/>
                  <p:nvPr/>
                </p:nvSpPr>
                <p:spPr>
                  <a:xfrm>
                    <a:off x="9245112" y="5121216"/>
                    <a:ext cx="9525" cy="127635"/>
                  </a:xfrm>
                  <a:custGeom>
                    <a:avLst/>
                    <a:gdLst>
                      <a:gd name="connsiteX0" fmla="*/ 0 w 9525"/>
                      <a:gd name="connsiteY0" fmla="*/ 0 h 127635"/>
                      <a:gd name="connsiteX1" fmla="*/ 0 w 9525"/>
                      <a:gd name="connsiteY1" fmla="*/ 127635 h 127635"/>
                    </a:gdLst>
                    <a:ahLst/>
                    <a:cxnLst>
                      <a:cxn ang="0">
                        <a:pos x="connsiteX0" y="connsiteY0"/>
                      </a:cxn>
                      <a:cxn ang="0">
                        <a:pos x="connsiteX1" y="connsiteY1"/>
                      </a:cxn>
                    </a:cxnLst>
                    <a:rect l="l" t="t" r="r" b="b"/>
                    <a:pathLst>
                      <a:path w="9525" h="127635">
                        <a:moveTo>
                          <a:pt x="0" y="0"/>
                        </a:moveTo>
                        <a:lnTo>
                          <a:pt x="0" y="127635"/>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25" name="Graphic 12">
                    <a:extLst>
                      <a:ext uri="{FF2B5EF4-FFF2-40B4-BE49-F238E27FC236}">
                        <a16:creationId xmlns:a16="http://schemas.microsoft.com/office/drawing/2014/main" id="{22638777-F86D-B58E-68CC-025EF6A53241}"/>
                      </a:ext>
                    </a:extLst>
                  </p:cNvPr>
                  <p:cNvSpPr/>
                  <p:nvPr/>
                </p:nvSpPr>
                <p:spPr>
                  <a:xfrm>
                    <a:off x="9070804" y="5248851"/>
                    <a:ext cx="347662" cy="9525"/>
                  </a:xfrm>
                  <a:custGeom>
                    <a:avLst/>
                    <a:gdLst>
                      <a:gd name="connsiteX0" fmla="*/ 0 w 347662"/>
                      <a:gd name="connsiteY0" fmla="*/ 0 h 9525"/>
                      <a:gd name="connsiteX1" fmla="*/ 347663 w 347662"/>
                      <a:gd name="connsiteY1" fmla="*/ 0 h 9525"/>
                    </a:gdLst>
                    <a:ahLst/>
                    <a:cxnLst>
                      <a:cxn ang="0">
                        <a:pos x="connsiteX0" y="connsiteY0"/>
                      </a:cxn>
                      <a:cxn ang="0">
                        <a:pos x="connsiteX1" y="connsiteY1"/>
                      </a:cxn>
                    </a:cxnLst>
                    <a:rect l="l" t="t" r="r" b="b"/>
                    <a:pathLst>
                      <a:path w="347662" h="9525">
                        <a:moveTo>
                          <a:pt x="0" y="0"/>
                        </a:moveTo>
                        <a:lnTo>
                          <a:pt x="347663" y="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26" name="Graphic 12">
                    <a:extLst>
                      <a:ext uri="{FF2B5EF4-FFF2-40B4-BE49-F238E27FC236}">
                        <a16:creationId xmlns:a16="http://schemas.microsoft.com/office/drawing/2014/main" id="{EDF2AC61-5AB7-E5A1-3EE1-4E13AB7C18EA}"/>
                      </a:ext>
                    </a:extLst>
                  </p:cNvPr>
                  <p:cNvSpPr/>
                  <p:nvPr/>
                </p:nvSpPr>
                <p:spPr>
                  <a:xfrm>
                    <a:off x="8810772" y="4858326"/>
                    <a:ext cx="163829" cy="272414"/>
                  </a:xfrm>
                  <a:custGeom>
                    <a:avLst/>
                    <a:gdLst>
                      <a:gd name="connsiteX0" fmla="*/ 154305 w 163829"/>
                      <a:gd name="connsiteY0" fmla="*/ 272415 h 272414"/>
                      <a:gd name="connsiteX1" fmla="*/ 9525 w 163829"/>
                      <a:gd name="connsiteY1" fmla="*/ 272415 h 272414"/>
                      <a:gd name="connsiteX2" fmla="*/ 0 w 163829"/>
                      <a:gd name="connsiteY2" fmla="*/ 262890 h 272414"/>
                      <a:gd name="connsiteX3" fmla="*/ 0 w 163829"/>
                      <a:gd name="connsiteY3" fmla="*/ 9525 h 272414"/>
                      <a:gd name="connsiteX4" fmla="*/ 9525 w 163829"/>
                      <a:gd name="connsiteY4" fmla="*/ 0 h 272414"/>
                      <a:gd name="connsiteX5" fmla="*/ 154305 w 163829"/>
                      <a:gd name="connsiteY5" fmla="*/ 0 h 272414"/>
                      <a:gd name="connsiteX6" fmla="*/ 163830 w 163829"/>
                      <a:gd name="connsiteY6" fmla="*/ 9525 h 272414"/>
                      <a:gd name="connsiteX7" fmla="*/ 163830 w 163829"/>
                      <a:gd name="connsiteY7" fmla="*/ 262890 h 272414"/>
                      <a:gd name="connsiteX8" fmla="*/ 154305 w 163829"/>
                      <a:gd name="connsiteY8" fmla="*/ 272415 h 272414"/>
                      <a:gd name="connsiteX9" fmla="*/ 154305 w 163829"/>
                      <a:gd name="connsiteY9" fmla="*/ 272415 h 272414"/>
                      <a:gd name="connsiteX10" fmla="*/ 63818 w 163829"/>
                      <a:gd name="connsiteY10" fmla="*/ 236220 h 272414"/>
                      <a:gd name="connsiteX11" fmla="*/ 100013 w 163829"/>
                      <a:gd name="connsiteY11" fmla="*/ 236220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29" h="272414">
                        <a:moveTo>
                          <a:pt x="154305" y="272415"/>
                        </a:moveTo>
                        <a:cubicBezTo>
                          <a:pt x="9525" y="272415"/>
                          <a:pt x="9525" y="272415"/>
                          <a:pt x="9525" y="272415"/>
                        </a:cubicBezTo>
                        <a:cubicBezTo>
                          <a:pt x="4763" y="272415"/>
                          <a:pt x="0" y="268605"/>
                          <a:pt x="0" y="262890"/>
                        </a:cubicBezTo>
                        <a:cubicBezTo>
                          <a:pt x="0" y="9525"/>
                          <a:pt x="0" y="9525"/>
                          <a:pt x="0" y="9525"/>
                        </a:cubicBezTo>
                        <a:cubicBezTo>
                          <a:pt x="0" y="4763"/>
                          <a:pt x="3810" y="0"/>
                          <a:pt x="9525" y="0"/>
                        </a:cubicBezTo>
                        <a:cubicBezTo>
                          <a:pt x="154305" y="0"/>
                          <a:pt x="154305" y="0"/>
                          <a:pt x="154305" y="0"/>
                        </a:cubicBezTo>
                        <a:cubicBezTo>
                          <a:pt x="159068" y="0"/>
                          <a:pt x="163830" y="3810"/>
                          <a:pt x="163830" y="9525"/>
                        </a:cubicBezTo>
                        <a:cubicBezTo>
                          <a:pt x="163830" y="262890"/>
                          <a:pt x="163830" y="262890"/>
                          <a:pt x="163830" y="262890"/>
                        </a:cubicBezTo>
                        <a:cubicBezTo>
                          <a:pt x="163830" y="268605"/>
                          <a:pt x="159068" y="272415"/>
                          <a:pt x="154305" y="272415"/>
                        </a:cubicBezTo>
                        <a:lnTo>
                          <a:pt x="154305" y="272415"/>
                        </a:lnTo>
                        <a:close/>
                        <a:moveTo>
                          <a:pt x="63818" y="236220"/>
                        </a:moveTo>
                        <a:cubicBezTo>
                          <a:pt x="100013" y="236220"/>
                          <a:pt x="100013" y="236220"/>
                          <a:pt x="100013" y="23622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27" name="Graphic 12">
                    <a:extLst>
                      <a:ext uri="{FF2B5EF4-FFF2-40B4-BE49-F238E27FC236}">
                        <a16:creationId xmlns:a16="http://schemas.microsoft.com/office/drawing/2014/main" id="{3C29F90F-C7A7-B796-D1D3-7ABC4F69CEA0}"/>
                      </a:ext>
                    </a:extLst>
                  </p:cNvPr>
                  <p:cNvSpPr/>
                  <p:nvPr/>
                </p:nvSpPr>
                <p:spPr>
                  <a:xfrm>
                    <a:off x="9330837" y="4752598"/>
                    <a:ext cx="495299" cy="363854"/>
                  </a:xfrm>
                  <a:custGeom>
                    <a:avLst/>
                    <a:gdLst>
                      <a:gd name="connsiteX0" fmla="*/ 495300 w 495299"/>
                      <a:gd name="connsiteY0" fmla="*/ 339090 h 363854"/>
                      <a:gd name="connsiteX1" fmla="*/ 470535 w 495299"/>
                      <a:gd name="connsiteY1" fmla="*/ 363855 h 363854"/>
                      <a:gd name="connsiteX2" fmla="*/ 24765 w 495299"/>
                      <a:gd name="connsiteY2" fmla="*/ 363855 h 363854"/>
                      <a:gd name="connsiteX3" fmla="*/ 0 w 495299"/>
                      <a:gd name="connsiteY3" fmla="*/ 339090 h 363854"/>
                      <a:gd name="connsiteX4" fmla="*/ 0 w 495299"/>
                      <a:gd name="connsiteY4" fmla="*/ 24765 h 363854"/>
                      <a:gd name="connsiteX5" fmla="*/ 24765 w 495299"/>
                      <a:gd name="connsiteY5" fmla="*/ 0 h 363854"/>
                      <a:gd name="connsiteX6" fmla="*/ 470535 w 495299"/>
                      <a:gd name="connsiteY6" fmla="*/ 0 h 363854"/>
                      <a:gd name="connsiteX7" fmla="*/ 495300 w 495299"/>
                      <a:gd name="connsiteY7" fmla="*/ 24765 h 363854"/>
                      <a:gd name="connsiteX8" fmla="*/ 495300 w 495299"/>
                      <a:gd name="connsiteY8" fmla="*/ 339090 h 363854"/>
                      <a:gd name="connsiteX9" fmla="*/ 495300 w 495299"/>
                      <a:gd name="connsiteY9" fmla="*/ 339090 h 363854"/>
                      <a:gd name="connsiteX10" fmla="*/ 495300 w 495299"/>
                      <a:gd name="connsiteY10" fmla="*/ 339090 h 363854"/>
                      <a:gd name="connsiteX11" fmla="*/ 280987 w 495299"/>
                      <a:gd name="connsiteY11" fmla="*/ 297180 h 363854"/>
                      <a:gd name="connsiteX12" fmla="*/ 215265 w 495299"/>
                      <a:gd name="connsiteY12" fmla="*/ 297180 h 36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299" h="363854">
                        <a:moveTo>
                          <a:pt x="495300" y="339090"/>
                        </a:moveTo>
                        <a:cubicBezTo>
                          <a:pt x="495300" y="352425"/>
                          <a:pt x="483870" y="363855"/>
                          <a:pt x="470535" y="363855"/>
                        </a:cubicBezTo>
                        <a:cubicBezTo>
                          <a:pt x="24765" y="363855"/>
                          <a:pt x="24765" y="363855"/>
                          <a:pt x="24765" y="363855"/>
                        </a:cubicBezTo>
                        <a:cubicBezTo>
                          <a:pt x="11430" y="363855"/>
                          <a:pt x="0" y="352425"/>
                          <a:pt x="0" y="339090"/>
                        </a:cubicBezTo>
                        <a:cubicBezTo>
                          <a:pt x="0" y="24765"/>
                          <a:pt x="0" y="24765"/>
                          <a:pt x="0" y="24765"/>
                        </a:cubicBezTo>
                        <a:cubicBezTo>
                          <a:pt x="0" y="11430"/>
                          <a:pt x="11430" y="0"/>
                          <a:pt x="24765" y="0"/>
                        </a:cubicBezTo>
                        <a:cubicBezTo>
                          <a:pt x="470535" y="0"/>
                          <a:pt x="470535" y="0"/>
                          <a:pt x="470535" y="0"/>
                        </a:cubicBezTo>
                        <a:cubicBezTo>
                          <a:pt x="483870" y="0"/>
                          <a:pt x="495300" y="11430"/>
                          <a:pt x="495300" y="24765"/>
                        </a:cubicBezTo>
                        <a:lnTo>
                          <a:pt x="495300" y="339090"/>
                        </a:lnTo>
                        <a:lnTo>
                          <a:pt x="495300" y="339090"/>
                        </a:lnTo>
                        <a:lnTo>
                          <a:pt x="495300" y="339090"/>
                        </a:lnTo>
                        <a:close/>
                        <a:moveTo>
                          <a:pt x="280987" y="297180"/>
                        </a:moveTo>
                        <a:cubicBezTo>
                          <a:pt x="215265" y="297180"/>
                          <a:pt x="215265" y="297180"/>
                          <a:pt x="215265" y="29718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1228" name="Graphic 12">
                    <a:extLst>
                      <a:ext uri="{FF2B5EF4-FFF2-40B4-BE49-F238E27FC236}">
                        <a16:creationId xmlns:a16="http://schemas.microsoft.com/office/drawing/2014/main" id="{36D319C1-36F7-C73B-5AE4-82FBE4BF42F4}"/>
                      </a:ext>
                    </a:extLst>
                  </p:cNvPr>
                  <p:cNvGrpSpPr/>
                  <p:nvPr/>
                </p:nvGrpSpPr>
                <p:grpSpPr>
                  <a:xfrm>
                    <a:off x="8811724" y="4585911"/>
                    <a:ext cx="865822" cy="535304"/>
                    <a:chOff x="8811724" y="4585911"/>
                    <a:chExt cx="865822" cy="535304"/>
                  </a:xfrm>
                  <a:noFill/>
                </p:grpSpPr>
                <p:sp>
                  <p:nvSpPr>
                    <p:cNvPr id="1229" name="Freeform: Shape 1228">
                      <a:extLst>
                        <a:ext uri="{FF2B5EF4-FFF2-40B4-BE49-F238E27FC236}">
                          <a16:creationId xmlns:a16="http://schemas.microsoft.com/office/drawing/2014/main" id="{FC31AD50-7820-DD57-68EA-1C950F5E5E24}"/>
                        </a:ext>
                      </a:extLst>
                    </p:cNvPr>
                    <p:cNvSpPr/>
                    <p:nvPr/>
                  </p:nvSpPr>
                  <p:spPr>
                    <a:xfrm>
                      <a:off x="9022227" y="5121216"/>
                      <a:ext cx="253364" cy="9525"/>
                    </a:xfrm>
                    <a:custGeom>
                      <a:avLst/>
                      <a:gdLst>
                        <a:gd name="connsiteX0" fmla="*/ 0 w 253364"/>
                        <a:gd name="connsiteY0" fmla="*/ 0 h 9525"/>
                        <a:gd name="connsiteX1" fmla="*/ 253365 w 253364"/>
                        <a:gd name="connsiteY1" fmla="*/ 0 h 9525"/>
                      </a:gdLst>
                      <a:ahLst/>
                      <a:cxnLst>
                        <a:cxn ang="0">
                          <a:pos x="connsiteX0" y="connsiteY0"/>
                        </a:cxn>
                        <a:cxn ang="0">
                          <a:pos x="connsiteX1" y="connsiteY1"/>
                        </a:cxn>
                      </a:cxnLst>
                      <a:rect l="l" t="t" r="r" b="b"/>
                      <a:pathLst>
                        <a:path w="253364" h="9525">
                          <a:moveTo>
                            <a:pt x="0" y="0"/>
                          </a:moveTo>
                          <a:lnTo>
                            <a:pt x="253365" y="0"/>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30" name="Freeform: Shape 1229">
                      <a:extLst>
                        <a:ext uri="{FF2B5EF4-FFF2-40B4-BE49-F238E27FC236}">
                          <a16:creationId xmlns:a16="http://schemas.microsoft.com/office/drawing/2014/main" id="{E18929FE-348C-3C24-FCDA-287953419073}"/>
                        </a:ext>
                      </a:extLst>
                    </p:cNvPr>
                    <p:cNvSpPr/>
                    <p:nvPr/>
                  </p:nvSpPr>
                  <p:spPr>
                    <a:xfrm>
                      <a:off x="8811724" y="4585911"/>
                      <a:ext cx="865822" cy="223837"/>
                    </a:xfrm>
                    <a:custGeom>
                      <a:avLst/>
                      <a:gdLst>
                        <a:gd name="connsiteX0" fmla="*/ 865823 w 865822"/>
                        <a:gd name="connsiteY0" fmla="*/ 120015 h 223837"/>
                        <a:gd name="connsiteX1" fmla="*/ 865823 w 865822"/>
                        <a:gd name="connsiteY1" fmla="*/ 0 h 223837"/>
                        <a:gd name="connsiteX2" fmla="*/ 0 w 865822"/>
                        <a:gd name="connsiteY2" fmla="*/ 0 h 223837"/>
                        <a:gd name="connsiteX3" fmla="*/ 0 w 865822"/>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865822" h="223837">
                          <a:moveTo>
                            <a:pt x="865823" y="120015"/>
                          </a:moveTo>
                          <a:lnTo>
                            <a:pt x="865823" y="0"/>
                          </a:lnTo>
                          <a:lnTo>
                            <a:pt x="0" y="0"/>
                          </a:lnTo>
                          <a:lnTo>
                            <a:pt x="0" y="22383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grpSp>
          <p:cxnSp>
            <p:nvCxnSpPr>
              <p:cNvPr id="1234" name="Straight Arrow Connector 1233">
                <a:extLst>
                  <a:ext uri="{FF2B5EF4-FFF2-40B4-BE49-F238E27FC236}">
                    <a16:creationId xmlns:a16="http://schemas.microsoft.com/office/drawing/2014/main" id="{77DEF307-0BE2-3401-5734-5C26DAA6C1E9}"/>
                  </a:ext>
                </a:extLst>
              </p:cNvPr>
              <p:cNvCxnSpPr>
                <a:cxnSpLocks/>
              </p:cNvCxnSpPr>
              <p:nvPr/>
            </p:nvCxnSpPr>
            <p:spPr>
              <a:xfrm>
                <a:off x="2517409" y="4449296"/>
                <a:ext cx="959216" cy="0"/>
              </a:xfrm>
              <a:prstGeom prst="straightConnector1">
                <a:avLst/>
              </a:prstGeom>
              <a:ln w="19050">
                <a:solidFill>
                  <a:schemeClr val="accent3"/>
                </a:solidFill>
                <a:prstDash val="sysDot"/>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289" name="Group 1288">
                <a:extLst>
                  <a:ext uri="{FF2B5EF4-FFF2-40B4-BE49-F238E27FC236}">
                    <a16:creationId xmlns:a16="http://schemas.microsoft.com/office/drawing/2014/main" id="{662A8567-B5E8-FF73-BA13-20D7227E5FD2}"/>
                  </a:ext>
                </a:extLst>
              </p:cNvPr>
              <p:cNvGrpSpPr/>
              <p:nvPr/>
            </p:nvGrpSpPr>
            <p:grpSpPr>
              <a:xfrm>
                <a:off x="3950649" y="3895725"/>
                <a:ext cx="959489" cy="573240"/>
                <a:chOff x="3950649" y="3895725"/>
                <a:chExt cx="959489" cy="573240"/>
              </a:xfrm>
            </p:grpSpPr>
            <p:cxnSp>
              <p:nvCxnSpPr>
                <p:cNvPr id="1241" name="Connector: Elbow 1240">
                  <a:extLst>
                    <a:ext uri="{FF2B5EF4-FFF2-40B4-BE49-F238E27FC236}">
                      <a16:creationId xmlns:a16="http://schemas.microsoft.com/office/drawing/2014/main" id="{90FD38F1-9880-95AB-F83E-380EDD380406}"/>
                    </a:ext>
                  </a:extLst>
                </p:cNvPr>
                <p:cNvCxnSpPr>
                  <a:cxnSpLocks/>
                </p:cNvCxnSpPr>
                <p:nvPr/>
              </p:nvCxnSpPr>
              <p:spPr>
                <a:xfrm flipV="1">
                  <a:off x="4136229" y="4310063"/>
                  <a:ext cx="769146" cy="158902"/>
                </a:xfrm>
                <a:prstGeom prst="bentConnector3">
                  <a:avLst>
                    <a:gd name="adj1" fmla="val 38855"/>
                  </a:avLst>
                </a:prstGeom>
                <a:noFill/>
                <a:ln w="19050" cap="flat" cmpd="sng" algn="ctr">
                  <a:solidFill>
                    <a:schemeClr val="accent1"/>
                  </a:solidFill>
                  <a:prstDash val="solid"/>
                  <a:round/>
                  <a:headEnd type="none" w="med" len="sm"/>
                  <a:tailEnd type="arrow" w="med" len="sm"/>
                </a:ln>
                <a:effectLst/>
                <a:extLst>
                  <a:ext uri="{909E8E84-426E-40DD-AFC4-6F175D3DCCD1}">
                    <a14:hiddenFill xmlns:a14="http://schemas.microsoft.com/office/drawing/2010/main">
                      <a:solidFill>
                        <a:srgbClr val="FFFFFF"/>
                      </a:solidFill>
                    </a14:hiddenFill>
                  </a:ext>
                </a:extLst>
              </p:spPr>
            </p:cxnSp>
            <p:cxnSp>
              <p:nvCxnSpPr>
                <p:cNvPr id="1243" name="Connector: Elbow 1242">
                  <a:extLst>
                    <a:ext uri="{FF2B5EF4-FFF2-40B4-BE49-F238E27FC236}">
                      <a16:creationId xmlns:a16="http://schemas.microsoft.com/office/drawing/2014/main" id="{E8E8A605-6B44-8FE3-6052-DD6FCDBF773C}"/>
                    </a:ext>
                  </a:extLst>
                </p:cNvPr>
                <p:cNvCxnSpPr>
                  <a:cxnSpLocks/>
                </p:cNvCxnSpPr>
                <p:nvPr/>
              </p:nvCxnSpPr>
              <p:spPr>
                <a:xfrm flipV="1">
                  <a:off x="3950649" y="3895725"/>
                  <a:ext cx="959489" cy="573240"/>
                </a:xfrm>
                <a:prstGeom prst="bentConnector3">
                  <a:avLst>
                    <a:gd name="adj1" fmla="val 50000"/>
                  </a:avLst>
                </a:prstGeom>
                <a:noFill/>
                <a:ln w="19050" cap="flat" cmpd="sng" algn="ctr">
                  <a:solidFill>
                    <a:schemeClr val="accent1"/>
                  </a:solidFill>
                  <a:prstDash val="solid"/>
                  <a:round/>
                  <a:headEnd type="none" w="med" len="sm"/>
                  <a:tailEnd type="arrow" w="med" len="sm"/>
                </a:ln>
                <a:effectLst/>
                <a:extLst>
                  <a:ext uri="{909E8E84-426E-40DD-AFC4-6F175D3DCCD1}">
                    <a14:hiddenFill xmlns:a14="http://schemas.microsoft.com/office/drawing/2010/main">
                      <a:solidFill>
                        <a:srgbClr val="FFFFFF"/>
                      </a:solidFill>
                    </a14:hiddenFill>
                  </a:ext>
                </a:extLst>
              </p:spPr>
            </p:cxnSp>
          </p:grpSp>
          <p:grpSp>
            <p:nvGrpSpPr>
              <p:cNvPr id="1288" name="Group 1287">
                <a:extLst>
                  <a:ext uri="{FF2B5EF4-FFF2-40B4-BE49-F238E27FC236}">
                    <a16:creationId xmlns:a16="http://schemas.microsoft.com/office/drawing/2014/main" id="{2712AFE7-22C3-05DD-FE46-F7F165C3AC97}"/>
                  </a:ext>
                </a:extLst>
              </p:cNvPr>
              <p:cNvGrpSpPr/>
              <p:nvPr/>
            </p:nvGrpSpPr>
            <p:grpSpPr>
              <a:xfrm>
                <a:off x="1876580" y="2578438"/>
                <a:ext cx="3039514" cy="1995684"/>
                <a:chOff x="1876580" y="2578438"/>
                <a:chExt cx="3039514" cy="1995684"/>
              </a:xfrm>
            </p:grpSpPr>
            <p:cxnSp>
              <p:nvCxnSpPr>
                <p:cNvPr id="1249" name="Connector: Elbow 1248">
                  <a:extLst>
                    <a:ext uri="{FF2B5EF4-FFF2-40B4-BE49-F238E27FC236}">
                      <a16:creationId xmlns:a16="http://schemas.microsoft.com/office/drawing/2014/main" id="{C8C6CFBC-936D-7605-6973-AE5C9D949CCD}"/>
                    </a:ext>
                  </a:extLst>
                </p:cNvPr>
                <p:cNvCxnSpPr>
                  <a:cxnSpLocks/>
                  <a:stCxn id="1231" idx="6"/>
                </p:cNvCxnSpPr>
                <p:nvPr/>
              </p:nvCxnSpPr>
              <p:spPr>
                <a:xfrm>
                  <a:off x="1876580" y="2578438"/>
                  <a:ext cx="3039514" cy="1194416"/>
                </a:xfrm>
                <a:prstGeom prst="bentConnector3">
                  <a:avLst>
                    <a:gd name="adj1" fmla="val 76010"/>
                  </a:avLst>
                </a:prstGeom>
                <a:noFill/>
                <a:ln w="19050" cap="flat" cmpd="sng" algn="ctr">
                  <a:solidFill>
                    <a:schemeClr val="accent4"/>
                  </a:solidFill>
                  <a:prstDash val="dash"/>
                  <a:round/>
                  <a:headEnd type="none" w="med" len="sm"/>
                  <a:tailEnd type="arrow" w="med" len="sm"/>
                </a:ln>
                <a:effectLst/>
                <a:extLst>
                  <a:ext uri="{909E8E84-426E-40DD-AFC4-6F175D3DCCD1}">
                    <a14:hiddenFill xmlns:a14="http://schemas.microsoft.com/office/drawing/2010/main">
                      <a:solidFill>
                        <a:srgbClr val="FFFFFF"/>
                      </a:solidFill>
                    </a14:hiddenFill>
                  </a:ext>
                </a:extLst>
              </p:spPr>
            </p:cxnSp>
            <p:cxnSp>
              <p:nvCxnSpPr>
                <p:cNvPr id="1257" name="Straight Connector 1256">
                  <a:extLst>
                    <a:ext uri="{FF2B5EF4-FFF2-40B4-BE49-F238E27FC236}">
                      <a16:creationId xmlns:a16="http://schemas.microsoft.com/office/drawing/2014/main" id="{D69FD084-D56A-74E8-5EE6-660623ADA815}"/>
                    </a:ext>
                  </a:extLst>
                </p:cNvPr>
                <p:cNvCxnSpPr>
                  <a:cxnSpLocks/>
                </p:cNvCxnSpPr>
                <p:nvPr/>
              </p:nvCxnSpPr>
              <p:spPr>
                <a:xfrm>
                  <a:off x="4188652" y="3772168"/>
                  <a:ext cx="0" cy="790393"/>
                </a:xfrm>
                <a:prstGeom prst="line">
                  <a:avLst/>
                </a:prstGeom>
                <a:noFill/>
                <a:ln w="19050" cap="sq" cmpd="sng" algn="ctr">
                  <a:solidFill>
                    <a:schemeClr val="accent4"/>
                  </a:solidFill>
                  <a:prstDash val="dash"/>
                  <a:round/>
                  <a:headEnd type="none" w="med" len="sm"/>
                  <a:tailEnd type="none" w="med" len="sm"/>
                </a:ln>
                <a:effectLst/>
                <a:extLst>
                  <a:ext uri="{909E8E84-426E-40DD-AFC4-6F175D3DCCD1}">
                    <a14:hiddenFill xmlns:a14="http://schemas.microsoft.com/office/drawing/2010/main">
                      <a:solidFill>
                        <a:srgbClr val="FFFFFF"/>
                      </a:solidFill>
                    </a14:hiddenFill>
                  </a:ext>
                </a:extLst>
              </p:spPr>
            </p:cxnSp>
            <p:cxnSp>
              <p:nvCxnSpPr>
                <p:cNvPr id="1259" name="Straight Arrow Connector 1258">
                  <a:extLst>
                    <a:ext uri="{FF2B5EF4-FFF2-40B4-BE49-F238E27FC236}">
                      <a16:creationId xmlns:a16="http://schemas.microsoft.com/office/drawing/2014/main" id="{BD06A1E4-ADA2-83A3-5055-3D73263828ED}"/>
                    </a:ext>
                  </a:extLst>
                </p:cNvPr>
                <p:cNvCxnSpPr>
                  <a:cxnSpLocks/>
                </p:cNvCxnSpPr>
                <p:nvPr/>
              </p:nvCxnSpPr>
              <p:spPr>
                <a:xfrm>
                  <a:off x="4188652" y="4190490"/>
                  <a:ext cx="717504" cy="0"/>
                </a:xfrm>
                <a:prstGeom prst="straightConnector1">
                  <a:avLst/>
                </a:prstGeom>
                <a:noFill/>
                <a:ln w="19050" cap="flat" cmpd="sng" algn="ctr">
                  <a:solidFill>
                    <a:schemeClr val="accent4"/>
                  </a:solidFill>
                  <a:prstDash val="dash"/>
                  <a:round/>
                  <a:headEnd type="none" w="med" len="sm"/>
                  <a:tailEnd type="arrow" w="med" len="sm"/>
                </a:ln>
                <a:effectLst/>
                <a:extLst>
                  <a:ext uri="{909E8E84-426E-40DD-AFC4-6F175D3DCCD1}">
                    <a14:hiddenFill xmlns:a14="http://schemas.microsoft.com/office/drawing/2010/main">
                      <a:solidFill>
                        <a:srgbClr val="FFFFFF"/>
                      </a:solidFill>
                    </a14:hiddenFill>
                  </a:ext>
                </a:extLst>
              </p:spPr>
            </p:cxnSp>
            <p:cxnSp>
              <p:nvCxnSpPr>
                <p:cNvPr id="1261" name="Straight Arrow Connector 1260">
                  <a:extLst>
                    <a:ext uri="{FF2B5EF4-FFF2-40B4-BE49-F238E27FC236}">
                      <a16:creationId xmlns:a16="http://schemas.microsoft.com/office/drawing/2014/main" id="{6433E025-A423-08A7-5880-097812046895}"/>
                    </a:ext>
                  </a:extLst>
                </p:cNvPr>
                <p:cNvCxnSpPr>
                  <a:cxnSpLocks/>
                </p:cNvCxnSpPr>
                <p:nvPr/>
              </p:nvCxnSpPr>
              <p:spPr>
                <a:xfrm>
                  <a:off x="4188619" y="4574122"/>
                  <a:ext cx="717537" cy="0"/>
                </a:xfrm>
                <a:prstGeom prst="straightConnector1">
                  <a:avLst/>
                </a:prstGeom>
                <a:noFill/>
                <a:ln w="19050" cap="flat" cmpd="sng" algn="ctr">
                  <a:solidFill>
                    <a:schemeClr val="accent4"/>
                  </a:solidFill>
                  <a:prstDash val="dash"/>
                  <a:round/>
                  <a:headEnd type="none" w="med" len="sm"/>
                  <a:tailEnd type="arrow" w="med" len="sm"/>
                </a:ln>
                <a:effectLst/>
                <a:extLst>
                  <a:ext uri="{909E8E84-426E-40DD-AFC4-6F175D3DCCD1}">
                    <a14:hiddenFill xmlns:a14="http://schemas.microsoft.com/office/drawing/2010/main">
                      <a:solidFill>
                        <a:srgbClr val="FFFFFF"/>
                      </a:solidFill>
                    </a14:hiddenFill>
                  </a:ext>
                </a:extLst>
              </p:spPr>
            </p:cxnSp>
          </p:grpSp>
          <p:grpSp>
            <p:nvGrpSpPr>
              <p:cNvPr id="1275" name="Group 1274">
                <a:extLst>
                  <a:ext uri="{FF2B5EF4-FFF2-40B4-BE49-F238E27FC236}">
                    <a16:creationId xmlns:a16="http://schemas.microsoft.com/office/drawing/2014/main" id="{A264C0B3-05F1-1E0A-2485-9C4108611455}"/>
                  </a:ext>
                </a:extLst>
              </p:cNvPr>
              <p:cNvGrpSpPr/>
              <p:nvPr/>
            </p:nvGrpSpPr>
            <p:grpSpPr>
              <a:xfrm>
                <a:off x="2110670" y="2421241"/>
                <a:ext cx="347769" cy="347769"/>
                <a:chOff x="2110670" y="1832152"/>
                <a:chExt cx="347769" cy="347769"/>
              </a:xfrm>
            </p:grpSpPr>
            <p:sp>
              <p:nvSpPr>
                <p:cNvPr id="1273" name="Oval 1272">
                  <a:extLst>
                    <a:ext uri="{FF2B5EF4-FFF2-40B4-BE49-F238E27FC236}">
                      <a16:creationId xmlns:a16="http://schemas.microsoft.com/office/drawing/2014/main" id="{8EDEDFF4-9146-6B7E-CFE4-9BF736F8E08C}"/>
                    </a:ext>
                  </a:extLst>
                </p:cNvPr>
                <p:cNvSpPr/>
                <p:nvPr/>
              </p:nvSpPr>
              <p:spPr bwMode="auto">
                <a:xfrm>
                  <a:off x="2110670" y="1832152"/>
                  <a:ext cx="347769" cy="347769"/>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4" name="Graphic 11">
                  <a:extLst>
                    <a:ext uri="{FF2B5EF4-FFF2-40B4-BE49-F238E27FC236}">
                      <a16:creationId xmlns:a16="http://schemas.microsoft.com/office/drawing/2014/main" id="{87E217D4-22D0-4419-7EFE-E5A372761A38}"/>
                    </a:ext>
                  </a:extLst>
                </p:cNvPr>
                <p:cNvSpPr/>
                <p:nvPr/>
              </p:nvSpPr>
              <p:spPr>
                <a:xfrm>
                  <a:off x="2212152" y="1904666"/>
                  <a:ext cx="144804" cy="202740"/>
                </a:xfrm>
                <a:custGeom>
                  <a:avLst/>
                  <a:gdLst>
                    <a:gd name="connsiteX0" fmla="*/ 294935 w 294934"/>
                    <a:gd name="connsiteY0" fmla="*/ 412937 h 412937"/>
                    <a:gd name="connsiteX1" fmla="*/ 0 w 294934"/>
                    <a:gd name="connsiteY1" fmla="*/ 412937 h 412937"/>
                    <a:gd name="connsiteX2" fmla="*/ 0 w 294934"/>
                    <a:gd name="connsiteY2" fmla="*/ 193421 h 412937"/>
                    <a:gd name="connsiteX3" fmla="*/ 294935 w 294934"/>
                    <a:gd name="connsiteY3" fmla="*/ 193421 h 412937"/>
                    <a:gd name="connsiteX4" fmla="*/ 294935 w 294934"/>
                    <a:gd name="connsiteY4" fmla="*/ 412937 h 412937"/>
                    <a:gd name="connsiteX5" fmla="*/ 294935 w 294934"/>
                    <a:gd name="connsiteY5" fmla="*/ 412937 h 412937"/>
                    <a:gd name="connsiteX6" fmla="*/ 294935 w 294934"/>
                    <a:gd name="connsiteY6" fmla="*/ 412937 h 412937"/>
                    <a:gd name="connsiteX7" fmla="*/ 294935 w 294934"/>
                    <a:gd name="connsiteY7" fmla="*/ 412937 h 412937"/>
                    <a:gd name="connsiteX8" fmla="*/ 294935 w 294934"/>
                    <a:gd name="connsiteY8" fmla="*/ 412937 h 412937"/>
                    <a:gd name="connsiteX9" fmla="*/ 241884 w 294934"/>
                    <a:gd name="connsiteY9" fmla="*/ 193564 h 412937"/>
                    <a:gd name="connsiteX10" fmla="*/ 241884 w 294934"/>
                    <a:gd name="connsiteY10" fmla="*/ 92481 h 412937"/>
                    <a:gd name="connsiteX11" fmla="*/ 149260 w 294934"/>
                    <a:gd name="connsiteY11" fmla="*/ 0 h 412937"/>
                    <a:gd name="connsiteX12" fmla="*/ 56779 w 294934"/>
                    <a:gd name="connsiteY12" fmla="*/ 92481 h 412937"/>
                    <a:gd name="connsiteX13" fmla="*/ 56779 w 294934"/>
                    <a:gd name="connsiteY13" fmla="*/ 193564 h 412937"/>
                    <a:gd name="connsiteX0" fmla="*/ 294935 w 294935"/>
                    <a:gd name="connsiteY0" fmla="*/ 412937 h 412937"/>
                    <a:gd name="connsiteX1" fmla="*/ 0 w 294935"/>
                    <a:gd name="connsiteY1" fmla="*/ 412937 h 412937"/>
                    <a:gd name="connsiteX2" fmla="*/ 0 w 294935"/>
                    <a:gd name="connsiteY2" fmla="*/ 193421 h 412937"/>
                    <a:gd name="connsiteX3" fmla="*/ 294935 w 294935"/>
                    <a:gd name="connsiteY3" fmla="*/ 193421 h 412937"/>
                    <a:gd name="connsiteX4" fmla="*/ 294935 w 294935"/>
                    <a:gd name="connsiteY4" fmla="*/ 412937 h 412937"/>
                    <a:gd name="connsiteX5" fmla="*/ 294935 w 294935"/>
                    <a:gd name="connsiteY5" fmla="*/ 412937 h 412937"/>
                    <a:gd name="connsiteX6" fmla="*/ 294935 w 294935"/>
                    <a:gd name="connsiteY6" fmla="*/ 412937 h 412937"/>
                    <a:gd name="connsiteX7" fmla="*/ 294935 w 294935"/>
                    <a:gd name="connsiteY7" fmla="*/ 412937 h 412937"/>
                    <a:gd name="connsiteX8" fmla="*/ 294935 w 294935"/>
                    <a:gd name="connsiteY8" fmla="*/ 412937 h 412937"/>
                    <a:gd name="connsiteX9" fmla="*/ 241884 w 294935"/>
                    <a:gd name="connsiteY9" fmla="*/ 193564 h 412937"/>
                    <a:gd name="connsiteX10" fmla="*/ 241884 w 294935"/>
                    <a:gd name="connsiteY10" fmla="*/ 92481 h 412937"/>
                    <a:gd name="connsiteX11" fmla="*/ 149260 w 294935"/>
                    <a:gd name="connsiteY11" fmla="*/ 0 h 412937"/>
                    <a:gd name="connsiteX12" fmla="*/ 56779 w 294935"/>
                    <a:gd name="connsiteY12" fmla="*/ 92481 h 412937"/>
                    <a:gd name="connsiteX13" fmla="*/ 56779 w 294935"/>
                    <a:gd name="connsiteY13" fmla="*/ 193564 h 412937"/>
                    <a:gd name="connsiteX0" fmla="*/ 294935 w 294935"/>
                    <a:gd name="connsiteY0" fmla="*/ 412937 h 412937"/>
                    <a:gd name="connsiteX1" fmla="*/ 0 w 294935"/>
                    <a:gd name="connsiteY1" fmla="*/ 412937 h 412937"/>
                    <a:gd name="connsiteX2" fmla="*/ 0 w 294935"/>
                    <a:gd name="connsiteY2" fmla="*/ 193421 h 412937"/>
                    <a:gd name="connsiteX3" fmla="*/ 294935 w 294935"/>
                    <a:gd name="connsiteY3" fmla="*/ 193421 h 412937"/>
                    <a:gd name="connsiteX4" fmla="*/ 294935 w 294935"/>
                    <a:gd name="connsiteY4" fmla="*/ 412937 h 412937"/>
                    <a:gd name="connsiteX5" fmla="*/ 294935 w 294935"/>
                    <a:gd name="connsiteY5" fmla="*/ 412937 h 412937"/>
                    <a:gd name="connsiteX6" fmla="*/ 294935 w 294935"/>
                    <a:gd name="connsiteY6" fmla="*/ 412937 h 412937"/>
                    <a:gd name="connsiteX7" fmla="*/ 294935 w 294935"/>
                    <a:gd name="connsiteY7" fmla="*/ 412937 h 412937"/>
                    <a:gd name="connsiteX8" fmla="*/ 294935 w 294935"/>
                    <a:gd name="connsiteY8" fmla="*/ 412937 h 412937"/>
                    <a:gd name="connsiteX9" fmla="*/ 241884 w 294935"/>
                    <a:gd name="connsiteY9" fmla="*/ 193564 h 412937"/>
                    <a:gd name="connsiteX10" fmla="*/ 241884 w 294935"/>
                    <a:gd name="connsiteY10" fmla="*/ 92481 h 412937"/>
                    <a:gd name="connsiteX11" fmla="*/ 149260 w 294935"/>
                    <a:gd name="connsiteY11" fmla="*/ 0 h 412937"/>
                    <a:gd name="connsiteX12" fmla="*/ 56779 w 294935"/>
                    <a:gd name="connsiteY12" fmla="*/ 92481 h 412937"/>
                    <a:gd name="connsiteX13" fmla="*/ 56779 w 294935"/>
                    <a:gd name="connsiteY13" fmla="*/ 193564 h 412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935" h="412937">
                      <a:moveTo>
                        <a:pt x="294935" y="412937"/>
                      </a:moveTo>
                      <a:lnTo>
                        <a:pt x="0" y="412937"/>
                      </a:lnTo>
                      <a:lnTo>
                        <a:pt x="0" y="193421"/>
                      </a:lnTo>
                      <a:lnTo>
                        <a:pt x="294935" y="193421"/>
                      </a:lnTo>
                      <a:lnTo>
                        <a:pt x="294935" y="412937"/>
                      </a:lnTo>
                      <a:lnTo>
                        <a:pt x="294935" y="412937"/>
                      </a:lnTo>
                      <a:lnTo>
                        <a:pt x="294935" y="412937"/>
                      </a:lnTo>
                      <a:lnTo>
                        <a:pt x="294935" y="412937"/>
                      </a:lnTo>
                      <a:lnTo>
                        <a:pt x="294935" y="412937"/>
                      </a:lnTo>
                      <a:close/>
                      <a:moveTo>
                        <a:pt x="241884" y="193564"/>
                      </a:moveTo>
                      <a:lnTo>
                        <a:pt x="241884" y="92481"/>
                      </a:lnTo>
                      <a:cubicBezTo>
                        <a:pt x="241884" y="41867"/>
                        <a:pt x="201163" y="0"/>
                        <a:pt x="149260" y="0"/>
                      </a:cubicBezTo>
                      <a:cubicBezTo>
                        <a:pt x="97356" y="0"/>
                        <a:pt x="56779" y="42011"/>
                        <a:pt x="56779" y="92481"/>
                      </a:cubicBezTo>
                      <a:lnTo>
                        <a:pt x="56779" y="1935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1111" name="Graphic 1110">
              <a:extLst>
                <a:ext uri="{FF2B5EF4-FFF2-40B4-BE49-F238E27FC236}">
                  <a16:creationId xmlns:a16="http://schemas.microsoft.com/office/drawing/2014/main" id="{9BE837B3-9032-5E3A-96D4-AE1F3D7E49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60359" y="4217416"/>
              <a:ext cx="340107" cy="345249"/>
            </a:xfrm>
            <a:prstGeom prst="rect">
              <a:avLst/>
            </a:prstGeom>
          </p:spPr>
        </p:pic>
      </p:grpSp>
      <p:grpSp>
        <p:nvGrpSpPr>
          <p:cNvPr id="7" name="Group 6">
            <a:extLst>
              <a:ext uri="{FF2B5EF4-FFF2-40B4-BE49-F238E27FC236}">
                <a16:creationId xmlns:a16="http://schemas.microsoft.com/office/drawing/2014/main" id="{493949C4-2A07-3FF6-7131-8AEC9681A090}"/>
              </a:ext>
              <a:ext uri="{C183D7F6-B498-43B3-948B-1728B52AA6E4}">
                <adec:decorative xmlns:adec="http://schemas.microsoft.com/office/drawing/2017/decorative" val="1"/>
              </a:ext>
            </a:extLst>
          </p:cNvPr>
          <p:cNvGrpSpPr/>
          <p:nvPr/>
        </p:nvGrpSpPr>
        <p:grpSpPr>
          <a:xfrm>
            <a:off x="8007026" y="2521258"/>
            <a:ext cx="2735865" cy="3232965"/>
            <a:chOff x="8007026" y="2521258"/>
            <a:chExt cx="2735865" cy="3232965"/>
          </a:xfrm>
        </p:grpSpPr>
        <p:cxnSp>
          <p:nvCxnSpPr>
            <p:cNvPr id="1208" name="Straight Arrow Connector 1207">
              <a:extLst>
                <a:ext uri="{FF2B5EF4-FFF2-40B4-BE49-F238E27FC236}">
                  <a16:creationId xmlns:a16="http://schemas.microsoft.com/office/drawing/2014/main" id="{7CFDC52F-1914-C4BD-3FB9-4679C66E4D83}"/>
                </a:ext>
              </a:extLst>
            </p:cNvPr>
            <p:cNvCxnSpPr>
              <a:cxnSpLocks/>
            </p:cNvCxnSpPr>
            <p:nvPr/>
          </p:nvCxnSpPr>
          <p:spPr>
            <a:xfrm>
              <a:off x="8007026" y="4174700"/>
              <a:ext cx="1483037" cy="1226"/>
            </a:xfrm>
            <a:prstGeom prst="straightConnector1">
              <a:avLst/>
            </a:prstGeom>
            <a:noFill/>
            <a:ln w="19050" cap="flat" cmpd="sng" algn="ctr">
              <a:solidFill>
                <a:schemeClr val="accent1"/>
              </a:solidFill>
              <a:prstDash val="solid"/>
              <a:round/>
              <a:headEnd type="none" w="med" len="sm"/>
              <a:tailEnd type="arrow" w="med" len="sm"/>
            </a:ln>
            <a:effectLst/>
            <a:extLst>
              <a:ext uri="{909E8E84-426E-40DD-AFC4-6F175D3DCCD1}">
                <a14:hiddenFill xmlns:a14="http://schemas.microsoft.com/office/drawing/2010/main">
                  <a:solidFill>
                    <a:srgbClr val="FFFFFF"/>
                  </a:solidFill>
                </a14:hiddenFill>
              </a:ext>
            </a:extLst>
          </p:spPr>
        </p:cxnSp>
        <p:cxnSp>
          <p:nvCxnSpPr>
            <p:cNvPr id="1210" name="Connector: Elbow 1209">
              <a:extLst>
                <a:ext uri="{FF2B5EF4-FFF2-40B4-BE49-F238E27FC236}">
                  <a16:creationId xmlns:a16="http://schemas.microsoft.com/office/drawing/2014/main" id="{2C8C059C-9867-1F0F-D371-ECA58122265D}"/>
                </a:ext>
              </a:extLst>
            </p:cNvPr>
            <p:cNvCxnSpPr>
              <a:cxnSpLocks/>
              <a:stCxn id="1205" idx="3"/>
            </p:cNvCxnSpPr>
            <p:nvPr/>
          </p:nvCxnSpPr>
          <p:spPr>
            <a:xfrm flipV="1">
              <a:off x="8020822" y="3059251"/>
              <a:ext cx="1469241" cy="698028"/>
            </a:xfrm>
            <a:prstGeom prst="bentConnector3">
              <a:avLst/>
            </a:prstGeom>
            <a:noFill/>
            <a:ln w="19050" cap="flat" cmpd="sng" algn="ctr">
              <a:solidFill>
                <a:schemeClr val="accent1"/>
              </a:solidFill>
              <a:prstDash val="solid"/>
              <a:round/>
              <a:headEnd type="none" w="med" len="sm"/>
              <a:tailEnd type="arrow" w="med" len="sm"/>
            </a:ln>
            <a:effectLst/>
            <a:extLst>
              <a:ext uri="{909E8E84-426E-40DD-AFC4-6F175D3DCCD1}">
                <a14:hiddenFill xmlns:a14="http://schemas.microsoft.com/office/drawing/2010/main">
                  <a:solidFill>
                    <a:srgbClr val="FFFFFF"/>
                  </a:solidFill>
                </a14:hiddenFill>
              </a:ext>
            </a:extLst>
          </p:spPr>
        </p:cxnSp>
        <p:cxnSp>
          <p:nvCxnSpPr>
            <p:cNvPr id="1217" name="Connector: Elbow 1216">
              <a:extLst>
                <a:ext uri="{FF2B5EF4-FFF2-40B4-BE49-F238E27FC236}">
                  <a16:creationId xmlns:a16="http://schemas.microsoft.com/office/drawing/2014/main" id="{250D88EA-E8A2-F31B-5A8C-6853D455903E}"/>
                </a:ext>
              </a:extLst>
            </p:cNvPr>
            <p:cNvCxnSpPr>
              <a:cxnSpLocks/>
            </p:cNvCxnSpPr>
            <p:nvPr/>
          </p:nvCxnSpPr>
          <p:spPr>
            <a:xfrm>
              <a:off x="8026373" y="4591092"/>
              <a:ext cx="1463690" cy="704328"/>
            </a:xfrm>
            <a:prstGeom prst="bentConnector3">
              <a:avLst>
                <a:gd name="adj1" fmla="val 69262"/>
              </a:avLst>
            </a:prstGeom>
            <a:noFill/>
            <a:ln w="19050" cap="flat" cmpd="sng" algn="ctr">
              <a:solidFill>
                <a:schemeClr val="accent1"/>
              </a:solidFill>
              <a:prstDash val="solid"/>
              <a:round/>
              <a:headEnd type="none" w="med" len="sm"/>
              <a:tailEnd type="arrow" w="med" len="sm"/>
            </a:ln>
            <a:effectLst/>
            <a:extLst>
              <a:ext uri="{909E8E84-426E-40DD-AFC4-6F175D3DCCD1}">
                <a14:hiddenFill xmlns:a14="http://schemas.microsoft.com/office/drawing/2010/main">
                  <a:solidFill>
                    <a:srgbClr val="FFFFFF"/>
                  </a:solidFill>
                </a14:hiddenFill>
              </a:ext>
            </a:extLst>
          </p:spPr>
        </p:cxnSp>
        <p:grpSp>
          <p:nvGrpSpPr>
            <p:cNvPr id="5" name="Group 4">
              <a:extLst>
                <a:ext uri="{FF2B5EF4-FFF2-40B4-BE49-F238E27FC236}">
                  <a16:creationId xmlns:a16="http://schemas.microsoft.com/office/drawing/2014/main" id="{FA863D2F-D651-03D3-CCF2-295FBBC45CC8}"/>
                </a:ext>
              </a:extLst>
            </p:cNvPr>
            <p:cNvGrpSpPr/>
            <p:nvPr/>
          </p:nvGrpSpPr>
          <p:grpSpPr>
            <a:xfrm>
              <a:off x="9601780" y="2521258"/>
              <a:ext cx="1141111" cy="3232965"/>
              <a:chOff x="10560160" y="2634785"/>
              <a:chExt cx="1141111" cy="3232965"/>
            </a:xfrm>
          </p:grpSpPr>
          <p:grpSp>
            <p:nvGrpSpPr>
              <p:cNvPr id="1184" name="Group 1183">
                <a:extLst>
                  <a:ext uri="{FF2B5EF4-FFF2-40B4-BE49-F238E27FC236}">
                    <a16:creationId xmlns:a16="http://schemas.microsoft.com/office/drawing/2014/main" id="{75E12766-EFD8-5A96-0EC0-F014DBA6329D}"/>
                  </a:ext>
                </a:extLst>
              </p:cNvPr>
              <p:cNvGrpSpPr/>
              <p:nvPr/>
            </p:nvGrpSpPr>
            <p:grpSpPr>
              <a:xfrm>
                <a:off x="10561363" y="4870954"/>
                <a:ext cx="1130585" cy="996796"/>
                <a:chOff x="-4892364" y="6463520"/>
                <a:chExt cx="1130585" cy="996796"/>
              </a:xfrm>
            </p:grpSpPr>
            <p:sp>
              <p:nvSpPr>
                <p:cNvPr id="1124" name="Rectangle: Rounded Corners 1123">
                  <a:extLst>
                    <a:ext uri="{FF2B5EF4-FFF2-40B4-BE49-F238E27FC236}">
                      <a16:creationId xmlns:a16="http://schemas.microsoft.com/office/drawing/2014/main" id="{EAA3B266-FC65-DC83-CDF5-4E83761666AA}"/>
                    </a:ext>
                    <a:ext uri="{C183D7F6-B498-43B3-948B-1728B52AA6E4}">
                      <adec:decorative xmlns:adec="http://schemas.microsoft.com/office/drawing/2017/decorative" val="1"/>
                    </a:ext>
                  </a:extLst>
                </p:cNvPr>
                <p:cNvSpPr/>
                <p:nvPr/>
              </p:nvSpPr>
              <p:spPr bwMode="auto">
                <a:xfrm>
                  <a:off x="-4892364" y="6463520"/>
                  <a:ext cx="1130585" cy="996796"/>
                </a:xfrm>
                <a:prstGeom prst="roundRect">
                  <a:avLst>
                    <a:gd name="adj" fmla="val 579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8" name="Dotted Circle">
                  <a:extLst>
                    <a:ext uri="{FF2B5EF4-FFF2-40B4-BE49-F238E27FC236}">
                      <a16:creationId xmlns:a16="http://schemas.microsoft.com/office/drawing/2014/main" id="{4CA055AA-A798-995A-4B99-157D8855B5AA}"/>
                    </a:ext>
                    <a:ext uri="{C183D7F6-B498-43B3-948B-1728B52AA6E4}">
                      <adec:decorative xmlns:adec="http://schemas.microsoft.com/office/drawing/2017/decorative" val="1"/>
                    </a:ext>
                  </a:extLst>
                </p:cNvPr>
                <p:cNvSpPr/>
                <p:nvPr/>
              </p:nvSpPr>
              <p:spPr>
                <a:xfrm>
                  <a:off x="-4647112" y="6564105"/>
                  <a:ext cx="640080" cy="640080"/>
                </a:xfrm>
                <a:prstGeom prst="ellipse">
                  <a:avLst/>
                </a:prstGeom>
                <a:solidFill>
                  <a:schemeClr val="tx2"/>
                </a:solidFill>
                <a:ln w="15875" cap="sq">
                  <a:no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9" name="TextBox 1128">
                  <a:extLst>
                    <a:ext uri="{FF2B5EF4-FFF2-40B4-BE49-F238E27FC236}">
                      <a16:creationId xmlns:a16="http://schemas.microsoft.com/office/drawing/2014/main" id="{205997AE-6185-8213-091C-8A3F559E9DF2}"/>
                    </a:ext>
                    <a:ext uri="{C183D7F6-B498-43B3-948B-1728B52AA6E4}">
                      <adec:decorative xmlns:adec="http://schemas.microsoft.com/office/drawing/2017/decorative" val="1"/>
                    </a:ext>
                  </a:extLst>
                </p:cNvPr>
                <p:cNvSpPr txBox="1"/>
                <p:nvPr/>
              </p:nvSpPr>
              <p:spPr>
                <a:xfrm>
                  <a:off x="-4717722" y="7266569"/>
                  <a:ext cx="802816" cy="124650"/>
                </a:xfrm>
                <a:prstGeom prst="rect">
                  <a:avLst/>
                </a:prstGeom>
                <a:noFill/>
                <a:ln>
                  <a:noFill/>
                </a:ln>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800" b="1" i="0" u="none" strike="noStrike" cap="none" spc="0" normalizeH="0" baseline="0">
                      <a:ln>
                        <a:noFill/>
                      </a:ln>
                      <a:effectLst/>
                      <a:uLnTx/>
                      <a:uFillTx/>
                      <a:latin typeface="Segoe UI Semibold"/>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rPr>
                    <a:t>Private</a:t>
                  </a:r>
                </a:p>
              </p:txBody>
            </p:sp>
            <p:sp>
              <p:nvSpPr>
                <p:cNvPr id="1130" name="building_8">
                  <a:extLst>
                    <a:ext uri="{FF2B5EF4-FFF2-40B4-BE49-F238E27FC236}">
                      <a16:creationId xmlns:a16="http://schemas.microsoft.com/office/drawing/2014/main" id="{9EC7A64B-42A6-85C3-CB58-3D6F8399F8C9}"/>
                    </a:ext>
                    <a:ext uri="{C183D7F6-B498-43B3-948B-1728B52AA6E4}">
                      <adec:decorative xmlns:adec="http://schemas.microsoft.com/office/drawing/2017/decorative" val="1"/>
                    </a:ext>
                  </a:extLst>
                </p:cNvPr>
                <p:cNvSpPr>
                  <a:spLocks noChangeAspect="1" noEditPoints="1"/>
                </p:cNvSpPr>
                <p:nvPr/>
              </p:nvSpPr>
              <p:spPr bwMode="auto">
                <a:xfrm>
                  <a:off x="-4471245" y="6706229"/>
                  <a:ext cx="288347" cy="315899"/>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222" name="Group 1221">
                <a:extLst>
                  <a:ext uri="{FF2B5EF4-FFF2-40B4-BE49-F238E27FC236}">
                    <a16:creationId xmlns:a16="http://schemas.microsoft.com/office/drawing/2014/main" id="{C23432F9-C449-C2AC-4233-D6ED34C9B5CD}"/>
                  </a:ext>
                </a:extLst>
              </p:cNvPr>
              <p:cNvGrpSpPr/>
              <p:nvPr/>
            </p:nvGrpSpPr>
            <p:grpSpPr>
              <a:xfrm>
                <a:off x="10570686" y="3752262"/>
                <a:ext cx="1130585" cy="996796"/>
                <a:chOff x="10570686" y="3661744"/>
                <a:chExt cx="1130585" cy="996796"/>
              </a:xfrm>
            </p:grpSpPr>
            <p:sp>
              <p:nvSpPr>
                <p:cNvPr id="1123" name="Rectangle: Rounded Corners 1122">
                  <a:extLst>
                    <a:ext uri="{FF2B5EF4-FFF2-40B4-BE49-F238E27FC236}">
                      <a16:creationId xmlns:a16="http://schemas.microsoft.com/office/drawing/2014/main" id="{D0986FC9-DFA2-218D-286D-C58EFC386A46}"/>
                    </a:ext>
                    <a:ext uri="{C183D7F6-B498-43B3-948B-1728B52AA6E4}">
                      <adec:decorative xmlns:adec="http://schemas.microsoft.com/office/drawing/2017/decorative" val="1"/>
                    </a:ext>
                  </a:extLst>
                </p:cNvPr>
                <p:cNvSpPr/>
                <p:nvPr/>
              </p:nvSpPr>
              <p:spPr bwMode="auto">
                <a:xfrm>
                  <a:off x="10570686" y="3661744"/>
                  <a:ext cx="1130585" cy="996796"/>
                </a:xfrm>
                <a:prstGeom prst="roundRect">
                  <a:avLst>
                    <a:gd name="adj" fmla="val 579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21" name="Group 1220">
                  <a:extLst>
                    <a:ext uri="{FF2B5EF4-FFF2-40B4-BE49-F238E27FC236}">
                      <a16:creationId xmlns:a16="http://schemas.microsoft.com/office/drawing/2014/main" id="{28712DE8-EA56-4CEE-7E03-0C0A2558D11A}"/>
                    </a:ext>
                  </a:extLst>
                </p:cNvPr>
                <p:cNvGrpSpPr/>
                <p:nvPr/>
              </p:nvGrpSpPr>
              <p:grpSpPr>
                <a:xfrm>
                  <a:off x="10657097" y="3859902"/>
                  <a:ext cx="982383" cy="582707"/>
                  <a:chOff x="10841636" y="3859902"/>
                  <a:chExt cx="982383" cy="582707"/>
                </a:xfrm>
              </p:grpSpPr>
              <p:grpSp>
                <p:nvGrpSpPr>
                  <p:cNvPr id="1126" name="Group 1125">
                    <a:extLst>
                      <a:ext uri="{FF2B5EF4-FFF2-40B4-BE49-F238E27FC236}">
                        <a16:creationId xmlns:a16="http://schemas.microsoft.com/office/drawing/2014/main" id="{CCE71166-7808-96EF-78B1-2752983F3DC6}"/>
                      </a:ext>
                      <a:ext uri="{C183D7F6-B498-43B3-948B-1728B52AA6E4}">
                        <adec:decorative xmlns:adec="http://schemas.microsoft.com/office/drawing/2017/decorative" val="1"/>
                      </a:ext>
                    </a:extLst>
                  </p:cNvPr>
                  <p:cNvGrpSpPr/>
                  <p:nvPr/>
                </p:nvGrpSpPr>
                <p:grpSpPr>
                  <a:xfrm>
                    <a:off x="11128456" y="3859902"/>
                    <a:ext cx="695563" cy="344040"/>
                    <a:chOff x="10017944" y="1379881"/>
                    <a:chExt cx="942873" cy="499455"/>
                  </a:xfrm>
                </p:grpSpPr>
                <p:sp>
                  <p:nvSpPr>
                    <p:cNvPr id="1155" name="Freeform 13" title="Icon of a cloud">
                      <a:extLst>
                        <a:ext uri="{FF2B5EF4-FFF2-40B4-BE49-F238E27FC236}">
                          <a16:creationId xmlns:a16="http://schemas.microsoft.com/office/drawing/2014/main" id="{0A5E4843-ADAF-5414-D8E5-329C37FA09B9}"/>
                        </a:ext>
                      </a:extLst>
                    </p:cNvPr>
                    <p:cNvSpPr>
                      <a:spLocks noChangeAspect="1"/>
                    </p:cNvSpPr>
                    <p:nvPr/>
                  </p:nvSpPr>
                  <p:spPr bwMode="auto">
                    <a:xfrm>
                      <a:off x="10017944" y="1379881"/>
                      <a:ext cx="942873" cy="49945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tx2"/>
                    </a:solidFill>
                    <a:ln w="15875" cap="sq">
                      <a:no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6" name="TextBox 1155">
                      <a:extLst>
                        <a:ext uri="{FF2B5EF4-FFF2-40B4-BE49-F238E27FC236}">
                          <a16:creationId xmlns:a16="http://schemas.microsoft.com/office/drawing/2014/main" id="{EE5D291A-B4AB-63B4-8BFD-FA01B8540020}"/>
                        </a:ext>
                      </a:extLst>
                    </p:cNvPr>
                    <p:cNvSpPr txBox="1"/>
                    <p:nvPr/>
                  </p:nvSpPr>
                  <p:spPr>
                    <a:xfrm>
                      <a:off x="10209377" y="1602324"/>
                      <a:ext cx="617000" cy="120352"/>
                    </a:xfrm>
                    <a:prstGeom prst="rect">
                      <a:avLst/>
                    </a:prstGeom>
                    <a:noFill/>
                    <a:ln>
                      <a:noFill/>
                    </a:ln>
                  </p:spPr>
                  <p:txBody>
                    <a:bodyPr wrap="square" lIns="0" tIns="0" rIns="0" bIns="0" rtlCol="0">
                      <a:spAutoFit/>
                    </a:bodyPr>
                    <a:lstStyle>
                      <a:defPPr>
                        <a:defRPr lang="en-US"/>
                      </a:defPPr>
                      <a:lvl1pPr algn="ctr">
                        <a:defRPr sz="1050" b="1">
                          <a:gradFill>
                            <a:gsLst>
                              <a:gs pos="83000">
                                <a:schemeClr val="tx1"/>
                              </a:gs>
                              <a:gs pos="100000">
                                <a:schemeClr val="tx1"/>
                              </a:gs>
                            </a:gsLst>
                            <a:lin ang="5400000" scaled="1"/>
                          </a:gradFill>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700" b="1" i="0" u="none" strike="noStrike" kern="1200" cap="none" spc="0" normalizeH="0" baseline="0" noProof="0">
                          <a:ln>
                            <a:noFill/>
                          </a:ln>
                          <a:solidFill>
                            <a:srgbClr val="FFFFFF"/>
                          </a:solidFill>
                          <a:effectLst/>
                          <a:uLnTx/>
                          <a:uFillTx/>
                          <a:latin typeface="Segoe UI Semibold"/>
                          <a:ea typeface="+mn-ea"/>
                          <a:cs typeface="+mn-cs"/>
                        </a:rPr>
                        <a:t>SaaS</a:t>
                      </a:r>
                    </a:p>
                  </p:txBody>
                </p:sp>
              </p:grpSp>
              <p:grpSp>
                <p:nvGrpSpPr>
                  <p:cNvPr id="1127" name="Group 1126">
                    <a:extLst>
                      <a:ext uri="{FF2B5EF4-FFF2-40B4-BE49-F238E27FC236}">
                        <a16:creationId xmlns:a16="http://schemas.microsoft.com/office/drawing/2014/main" id="{C5FE64A4-CC68-F8F2-FF6A-98435C651BF7}"/>
                      </a:ext>
                      <a:ext uri="{C183D7F6-B498-43B3-948B-1728B52AA6E4}">
                        <adec:decorative xmlns:adec="http://schemas.microsoft.com/office/drawing/2017/decorative" val="1"/>
                      </a:ext>
                    </a:extLst>
                  </p:cNvPr>
                  <p:cNvGrpSpPr/>
                  <p:nvPr/>
                </p:nvGrpSpPr>
                <p:grpSpPr>
                  <a:xfrm>
                    <a:off x="10841636" y="4069705"/>
                    <a:ext cx="744980" cy="372904"/>
                    <a:chOff x="8398094" y="1349211"/>
                    <a:chExt cx="903611" cy="478081"/>
                  </a:xfrm>
                </p:grpSpPr>
                <p:sp>
                  <p:nvSpPr>
                    <p:cNvPr id="1153" name="Freeform 13" title="Icon of a cloud">
                      <a:extLst>
                        <a:ext uri="{FF2B5EF4-FFF2-40B4-BE49-F238E27FC236}">
                          <a16:creationId xmlns:a16="http://schemas.microsoft.com/office/drawing/2014/main" id="{8806CB17-C137-396F-266D-D665E7CE33F9}"/>
                        </a:ext>
                      </a:extLst>
                    </p:cNvPr>
                    <p:cNvSpPr>
                      <a:spLocks noChangeAspect="1"/>
                    </p:cNvSpPr>
                    <p:nvPr/>
                  </p:nvSpPr>
                  <p:spPr bwMode="auto">
                    <a:xfrm>
                      <a:off x="8399180" y="1349211"/>
                      <a:ext cx="902525" cy="47808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accent1"/>
                    </a:solidFill>
                    <a:ln w="15875" cap="sq">
                      <a:solidFill>
                        <a:schemeClr val="accent1"/>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54" name="TextBox 1153">
                      <a:extLst>
                        <a:ext uri="{FF2B5EF4-FFF2-40B4-BE49-F238E27FC236}">
                          <a16:creationId xmlns:a16="http://schemas.microsoft.com/office/drawing/2014/main" id="{9FDC7C36-8DD1-6155-3468-F6DEA8794FEF}"/>
                        </a:ext>
                      </a:extLst>
                    </p:cNvPr>
                    <p:cNvSpPr txBox="1"/>
                    <p:nvPr/>
                  </p:nvSpPr>
                  <p:spPr>
                    <a:xfrm>
                      <a:off x="8398094" y="1605039"/>
                      <a:ext cx="903611" cy="126070"/>
                    </a:xfrm>
                    <a:prstGeom prst="rect">
                      <a:avLst/>
                    </a:prstGeom>
                    <a:noFill/>
                    <a:ln>
                      <a:noFill/>
                    </a:ln>
                  </p:spPr>
                  <p:txBody>
                    <a:bodyPr wrap="square" lIns="0" tIns="0" rIns="0" bIns="0" rtlCol="0">
                      <a:spAutoFit/>
                    </a:bodyPr>
                    <a:lstStyle>
                      <a:defPPr>
                        <a:defRPr lang="en-US"/>
                      </a:defPPr>
                      <a:lvl1pPr algn="ctr">
                        <a:defRPr sz="1050" b="1">
                          <a:gradFill>
                            <a:gsLst>
                              <a:gs pos="83000">
                                <a:schemeClr val="tx1"/>
                              </a:gs>
                              <a:gs pos="100000">
                                <a:schemeClr val="tx1"/>
                              </a:gs>
                            </a:gsLst>
                            <a:lin ang="5400000" scaled="1"/>
                          </a:gradFill>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Semibold"/>
                          <a:ea typeface="+mn-ea"/>
                          <a:cs typeface="+mn-cs"/>
                        </a:rPr>
                        <a:t>Internet</a:t>
                      </a:r>
                    </a:p>
                  </p:txBody>
                </p:sp>
              </p:grpSp>
            </p:grpSp>
          </p:grpSp>
          <p:grpSp>
            <p:nvGrpSpPr>
              <p:cNvPr id="1182" name="Group 1181">
                <a:extLst>
                  <a:ext uri="{FF2B5EF4-FFF2-40B4-BE49-F238E27FC236}">
                    <a16:creationId xmlns:a16="http://schemas.microsoft.com/office/drawing/2014/main" id="{D63A8097-36AB-1D01-D98E-20985292A67F}"/>
                  </a:ext>
                </a:extLst>
              </p:cNvPr>
              <p:cNvGrpSpPr/>
              <p:nvPr/>
            </p:nvGrpSpPr>
            <p:grpSpPr>
              <a:xfrm>
                <a:off x="10560160" y="2634785"/>
                <a:ext cx="1136011" cy="996796"/>
                <a:chOff x="-4905733" y="4047586"/>
                <a:chExt cx="1136011" cy="996796"/>
              </a:xfrm>
            </p:grpSpPr>
            <p:sp>
              <p:nvSpPr>
                <p:cNvPr id="1122" name="Rectangle: Rounded Corners 1121">
                  <a:extLst>
                    <a:ext uri="{FF2B5EF4-FFF2-40B4-BE49-F238E27FC236}">
                      <a16:creationId xmlns:a16="http://schemas.microsoft.com/office/drawing/2014/main" id="{7F1AE4BD-BA47-3F2C-7229-619B84199572}"/>
                    </a:ext>
                    <a:ext uri="{C183D7F6-B498-43B3-948B-1728B52AA6E4}">
                      <adec:decorative xmlns:adec="http://schemas.microsoft.com/office/drawing/2017/decorative" val="1"/>
                    </a:ext>
                  </a:extLst>
                </p:cNvPr>
                <p:cNvSpPr/>
                <p:nvPr/>
              </p:nvSpPr>
              <p:spPr bwMode="auto">
                <a:xfrm>
                  <a:off x="-4905733" y="4047586"/>
                  <a:ext cx="1136011" cy="996796"/>
                </a:xfrm>
                <a:prstGeom prst="roundRect">
                  <a:avLst>
                    <a:gd name="adj" fmla="val 5797"/>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5" name="TextBox 1134">
                  <a:extLst>
                    <a:ext uri="{FF2B5EF4-FFF2-40B4-BE49-F238E27FC236}">
                      <a16:creationId xmlns:a16="http://schemas.microsoft.com/office/drawing/2014/main" id="{B3E59A0F-683B-78F5-783A-BE8F0350B3E5}"/>
                    </a:ext>
                    <a:ext uri="{C183D7F6-B498-43B3-948B-1728B52AA6E4}">
                      <adec:decorative xmlns:adec="http://schemas.microsoft.com/office/drawing/2017/decorative" val="1"/>
                    </a:ext>
                  </a:extLst>
                </p:cNvPr>
                <p:cNvSpPr txBox="1"/>
                <p:nvPr/>
              </p:nvSpPr>
              <p:spPr>
                <a:xfrm>
                  <a:off x="-4731607" y="4792327"/>
                  <a:ext cx="802816" cy="124650"/>
                </a:xfrm>
                <a:prstGeom prst="rect">
                  <a:avLst/>
                </a:prstGeom>
                <a:noFill/>
                <a:ln>
                  <a:noFill/>
                </a:ln>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kumimoji="0" sz="800" b="1" i="0" u="none" strike="noStrike" cap="none" spc="0" normalizeH="0" baseline="0">
                      <a:ln>
                        <a:noFill/>
                      </a:ln>
                      <a:effectLst/>
                      <a:uLnTx/>
                      <a:uFillTx/>
                      <a:latin typeface="Segoe UI Semibold"/>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rPr>
                    <a:t>Microsoft</a:t>
                  </a:r>
                  <a:endParaRPr kumimoji="0" lang="en-US" sz="1000" b="1" i="0" u="none" strike="noStrike" kern="1200" cap="none" spc="0" normalizeH="0" baseline="0" noProof="0">
                    <a:ln>
                      <a:noFill/>
                    </a:ln>
                    <a:gradFill>
                      <a:gsLst>
                        <a:gs pos="35000">
                          <a:srgbClr val="282828"/>
                        </a:gs>
                        <a:gs pos="10000">
                          <a:srgbClr val="282828"/>
                        </a:gs>
                      </a:gsLst>
                    </a:gradFill>
                    <a:effectLst/>
                    <a:uLnTx/>
                    <a:uFillTx/>
                    <a:latin typeface="Segoe UI Semibold"/>
                    <a:ea typeface="+mn-ea"/>
                    <a:cs typeface="+mn-cs"/>
                  </a:endParaRPr>
                </a:p>
              </p:txBody>
            </p:sp>
            <p:sp>
              <p:nvSpPr>
                <p:cNvPr id="1141" name="Freeform 13" title="Icon of a cloud">
                  <a:extLst>
                    <a:ext uri="{FF2B5EF4-FFF2-40B4-BE49-F238E27FC236}">
                      <a16:creationId xmlns:a16="http://schemas.microsoft.com/office/drawing/2014/main" id="{D1C3E40A-0C5E-7EA0-7199-1D7023020B67}"/>
                    </a:ext>
                  </a:extLst>
                </p:cNvPr>
                <p:cNvSpPr>
                  <a:spLocks noChangeAspect="1"/>
                </p:cNvSpPr>
                <p:nvPr/>
              </p:nvSpPr>
              <p:spPr bwMode="auto">
                <a:xfrm>
                  <a:off x="-4805790" y="4233143"/>
                  <a:ext cx="936125" cy="46302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tx2"/>
                </a:solidFill>
                <a:ln w="15875" cap="sq">
                  <a:no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pic>
          <p:nvPicPr>
            <p:cNvPr id="1033" name="Picture 1032" descr="A picture containing drawing&#10;&#10;Description automatically generated">
              <a:extLst>
                <a:ext uri="{FF2B5EF4-FFF2-40B4-BE49-F238E27FC236}">
                  <a16:creationId xmlns:a16="http://schemas.microsoft.com/office/drawing/2014/main" id="{1C4FC592-B0DD-B82A-244A-E87539524FE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10082571" y="2848865"/>
              <a:ext cx="190053" cy="203067"/>
            </a:xfrm>
            <a:prstGeom prst="rect">
              <a:avLst/>
            </a:prstGeom>
            <a:solidFill>
              <a:schemeClr val="tx2">
                <a:lumMod val="75000"/>
              </a:schemeClr>
            </a:solidFill>
          </p:spPr>
        </p:pic>
      </p:grpSp>
    </p:spTree>
    <p:extLst>
      <p:ext uri="{BB962C8B-B14F-4D97-AF65-F5344CB8AC3E}">
        <p14:creationId xmlns:p14="http://schemas.microsoft.com/office/powerpoint/2010/main" val="2260937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10"/>
                                        </p:tgtEl>
                                        <p:attrNameLst>
                                          <p:attrName>style.visibility</p:attrName>
                                        </p:attrNameLst>
                                      </p:cBhvr>
                                      <p:to>
                                        <p:strVal val="visible"/>
                                      </p:to>
                                    </p:set>
                                    <p:animEffect transition="in" filter="wipe(left)">
                                      <p:cBhvr>
                                        <p:cTn id="7" dur="500"/>
                                        <p:tgtEl>
                                          <p:spTgt spid="11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22" presetClass="entr" presetSubtype="8" fill="hold" nodeType="after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267"/>
                                        </p:tgtEl>
                                        <p:attrNameLst>
                                          <p:attrName>style.visibility</p:attrName>
                                        </p:attrNameLst>
                                      </p:cBhvr>
                                      <p:to>
                                        <p:strVal val="visible"/>
                                      </p:to>
                                    </p:set>
                                    <p:animEffect transition="in" filter="fade">
                                      <p:cBhvr>
                                        <p:cTn id="23" dur="500"/>
                                        <p:tgtEl>
                                          <p:spTgt spid="1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itle 259">
            <a:extLst>
              <a:ext uri="{FF2B5EF4-FFF2-40B4-BE49-F238E27FC236}">
                <a16:creationId xmlns:a16="http://schemas.microsoft.com/office/drawing/2014/main" id="{1ED4175E-5B57-1289-5A79-C6B0AA3202CF}"/>
              </a:ext>
            </a:extLst>
          </p:cNvPr>
          <p:cNvSpPr>
            <a:spLocks noGrp="1"/>
          </p:cNvSpPr>
          <p:nvPr>
            <p:ph type="title"/>
          </p:nvPr>
        </p:nvSpPr>
        <p:spPr/>
        <p:txBody>
          <a:bodyPr/>
          <a:lstStyle/>
          <a:p>
            <a:r>
              <a:rPr kumimoji="0" lang="en-US" sz="3200" b="0" i="0" u="none" strike="noStrike" kern="1200" cap="none" spc="-50" normalizeH="0" baseline="0" noProof="0">
                <a:ln w="3175">
                  <a:noFill/>
                </a:ln>
                <a:gradFill>
                  <a:gsLst>
                    <a:gs pos="100000">
                      <a:prstClr val="black"/>
                    </a:gs>
                    <a:gs pos="83000">
                      <a:prstClr val="black"/>
                    </a:gs>
                  </a:gsLst>
                  <a:lin ang="5400000" scaled="1"/>
                </a:gradFill>
                <a:effectLst/>
                <a:uLnTx/>
                <a:uFillTx/>
                <a:latin typeface="Segoe UI Semibold (Headings)"/>
                <a:ea typeface="+mn-ea"/>
                <a:cs typeface="Segoe UI Semibold" panose="020B0702040204020203" pitchFamily="34" charset="0"/>
              </a:rPr>
              <a:t>Microsoft Entra Private Access</a:t>
            </a:r>
            <a:br>
              <a:rPr kumimoji="0" lang="en-US" sz="3200" b="0" i="0" u="none" strike="noStrike" kern="1200" cap="none" spc="-50" normalizeH="0" baseline="0" noProof="0">
                <a:ln w="3175">
                  <a:noFill/>
                </a:ln>
                <a:gradFill>
                  <a:gsLst>
                    <a:gs pos="100000">
                      <a:prstClr val="black"/>
                    </a:gs>
                    <a:gs pos="83000">
                      <a:prstClr val="black"/>
                    </a:gs>
                  </a:gsLst>
                  <a:lin ang="5400000" scaled="1"/>
                </a:gradFill>
                <a:effectLst/>
                <a:uLnTx/>
                <a:uFillTx/>
                <a:latin typeface="Segoe UI Semibold (Headings)"/>
                <a:ea typeface="+mn-ea"/>
                <a:cs typeface="Segoe UI Semibold" panose="020B0702040204020203" pitchFamily="34" charset="0"/>
              </a:rPr>
            </a:br>
            <a:r>
              <a:rPr lang="en-US" sz="1800" spc="0">
                <a:gradFill>
                  <a:gsLst>
                    <a:gs pos="100000">
                      <a:schemeClr val="accent3"/>
                    </a:gs>
                    <a:gs pos="83000">
                      <a:schemeClr val="accent3"/>
                    </a:gs>
                  </a:gsLst>
                  <a:lin ang="5400000" scaled="1"/>
                </a:gradFill>
              </a:rPr>
              <a:t>An identity-centric Zero Trust Network Access (ZTNA)</a:t>
            </a:r>
            <a:br>
              <a:rPr lang="en-US" sz="1800" spc="0">
                <a:gradFill>
                  <a:gsLst>
                    <a:gs pos="100000">
                      <a:schemeClr val="accent3"/>
                    </a:gs>
                    <a:gs pos="83000">
                      <a:schemeClr val="accent3"/>
                    </a:gs>
                  </a:gsLst>
                  <a:lin ang="5400000" scaled="1"/>
                </a:gradFill>
              </a:rPr>
            </a:br>
            <a:endParaRPr lang="en-US" sz="1800" spc="0">
              <a:gradFill>
                <a:gsLst>
                  <a:gs pos="100000">
                    <a:schemeClr val="accent3"/>
                  </a:gs>
                  <a:gs pos="83000">
                    <a:schemeClr val="accent3"/>
                  </a:gs>
                </a:gsLst>
                <a:lin ang="5400000" scaled="1"/>
              </a:gradFill>
            </a:endParaRPr>
          </a:p>
        </p:txBody>
      </p:sp>
      <p:grpSp>
        <p:nvGrpSpPr>
          <p:cNvPr id="3" name="Group 2" descr="diagram">
            <a:extLst>
              <a:ext uri="{FF2B5EF4-FFF2-40B4-BE49-F238E27FC236}">
                <a16:creationId xmlns:a16="http://schemas.microsoft.com/office/drawing/2014/main" id="{0840CC34-9FCF-0978-A3A5-3CC513DABE7B}"/>
              </a:ext>
            </a:extLst>
          </p:cNvPr>
          <p:cNvGrpSpPr/>
          <p:nvPr/>
        </p:nvGrpSpPr>
        <p:grpSpPr>
          <a:xfrm>
            <a:off x="382799" y="1726319"/>
            <a:ext cx="11426402" cy="4400248"/>
            <a:chOff x="382799" y="1726319"/>
            <a:chExt cx="11426402" cy="4400248"/>
          </a:xfrm>
        </p:grpSpPr>
        <p:sp>
          <p:nvSpPr>
            <p:cNvPr id="472" name="Flowchart: Off-page Connector 471">
              <a:extLst>
                <a:ext uri="{FF2B5EF4-FFF2-40B4-BE49-F238E27FC236}">
                  <a16:creationId xmlns:a16="http://schemas.microsoft.com/office/drawing/2014/main" id="{49BBE2D1-3BE3-8C89-13D7-2EA3475810BB}"/>
                </a:ext>
              </a:extLst>
            </p:cNvPr>
            <p:cNvSpPr/>
            <p:nvPr/>
          </p:nvSpPr>
          <p:spPr bwMode="auto">
            <a:xfrm rot="5400000">
              <a:off x="8078895" y="2538346"/>
              <a:ext cx="864313" cy="1265891"/>
            </a:xfrm>
            <a:prstGeom prst="flowChartOffpageConnector">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374E9941-2292-1595-91F1-2D502C1F2DBC}"/>
                </a:ext>
              </a:extLst>
            </p:cNvPr>
            <p:cNvGrpSpPr/>
            <p:nvPr/>
          </p:nvGrpSpPr>
          <p:grpSpPr>
            <a:xfrm>
              <a:off x="9437334" y="1726319"/>
              <a:ext cx="2371867" cy="3537788"/>
              <a:chOff x="9299448" y="1125713"/>
              <a:chExt cx="2371867" cy="3537788"/>
            </a:xfrm>
          </p:grpSpPr>
          <p:sp>
            <p:nvSpPr>
              <p:cNvPr id="162" name="Rectangle: Rounded Corners 161">
                <a:extLst>
                  <a:ext uri="{FF2B5EF4-FFF2-40B4-BE49-F238E27FC236}">
                    <a16:creationId xmlns:a16="http://schemas.microsoft.com/office/drawing/2014/main" id="{0263BF13-F560-F4BE-2598-3AD6F5D6B01F}"/>
                  </a:ext>
                  <a:ext uri="{C183D7F6-B498-43B3-948B-1728B52AA6E4}">
                    <adec:decorative xmlns:adec="http://schemas.microsoft.com/office/drawing/2017/decorative" val="1"/>
                  </a:ext>
                </a:extLst>
              </p:cNvPr>
              <p:cNvSpPr/>
              <p:nvPr/>
            </p:nvSpPr>
            <p:spPr bwMode="auto">
              <a:xfrm>
                <a:off x="9299448" y="1125713"/>
                <a:ext cx="2313632" cy="3537788"/>
              </a:xfrm>
              <a:prstGeom prst="roundRect">
                <a:avLst>
                  <a:gd name="adj" fmla="val 7092"/>
                </a:avLst>
              </a:prstGeom>
              <a:solidFill>
                <a:schemeClr val="bg1"/>
              </a:solidFill>
              <a:ln w="28575" cap="rnd">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All private apps </a:t>
                </a:r>
                <a:b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b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and resources</a:t>
                </a:r>
              </a:p>
            </p:txBody>
          </p:sp>
          <p:sp>
            <p:nvSpPr>
              <p:cNvPr id="163" name="TextBox 162">
                <a:extLst>
                  <a:ext uri="{FF2B5EF4-FFF2-40B4-BE49-F238E27FC236}">
                    <a16:creationId xmlns:a16="http://schemas.microsoft.com/office/drawing/2014/main" id="{6D525B3B-1923-4823-E09D-57124BC4F8C1}"/>
                  </a:ext>
                </a:extLst>
              </p:cNvPr>
              <p:cNvSpPr txBox="1"/>
              <p:nvPr/>
            </p:nvSpPr>
            <p:spPr>
              <a:xfrm>
                <a:off x="9426483" y="3656978"/>
                <a:ext cx="873420"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Semilight" panose="020B0402040204020203" pitchFamily="34" charset="0"/>
                    <a:ea typeface="+mn-ea"/>
                    <a:cs typeface="+mn-cs"/>
                  </a:rPr>
                  <a:t>Corporate network</a:t>
                </a:r>
                <a:endParaRPr kumimoji="0" lang="en-US" sz="12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444C18E9-77F2-3614-430C-0BE32A70AF18}"/>
                  </a:ext>
                  <a:ext uri="{C183D7F6-B498-43B3-948B-1728B52AA6E4}">
                    <adec:decorative xmlns:adec="http://schemas.microsoft.com/office/drawing/2017/decorative" val="1"/>
                  </a:ext>
                </a:extLst>
              </p:cNvPr>
              <p:cNvGrpSpPr/>
              <p:nvPr/>
            </p:nvGrpSpPr>
            <p:grpSpPr>
              <a:xfrm>
                <a:off x="10377110" y="1918976"/>
                <a:ext cx="564967" cy="314556"/>
                <a:chOff x="10907294" y="3493739"/>
                <a:chExt cx="986546" cy="522588"/>
              </a:xfrm>
            </p:grpSpPr>
            <p:sp>
              <p:nvSpPr>
                <p:cNvPr id="232" name="Freeform 13" title="Icon of a cloud">
                  <a:extLst>
                    <a:ext uri="{FF2B5EF4-FFF2-40B4-BE49-F238E27FC236}">
                      <a16:creationId xmlns:a16="http://schemas.microsoft.com/office/drawing/2014/main" id="{E1C6DA6B-6879-C130-7B56-C4C9AA2BE146}"/>
                    </a:ext>
                  </a:extLst>
                </p:cNvPr>
                <p:cNvSpPr>
                  <a:spLocks noChangeAspect="1"/>
                </p:cNvSpPr>
                <p:nvPr/>
              </p:nvSpPr>
              <p:spPr bwMode="auto">
                <a:xfrm>
                  <a:off x="10907294" y="3493739"/>
                  <a:ext cx="986546" cy="52258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5875" cap="sq">
                  <a:solidFill>
                    <a:schemeClr val="accent1"/>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grpSp>
              <p:nvGrpSpPr>
                <p:cNvPr id="233" name="Group 232">
                  <a:extLst>
                    <a:ext uri="{FF2B5EF4-FFF2-40B4-BE49-F238E27FC236}">
                      <a16:creationId xmlns:a16="http://schemas.microsoft.com/office/drawing/2014/main" id="{18FB7545-E38E-85C9-958B-0102C63F56DE}"/>
                    </a:ext>
                  </a:extLst>
                </p:cNvPr>
                <p:cNvGrpSpPr>
                  <a:grpSpLocks noChangeAspect="1"/>
                </p:cNvGrpSpPr>
                <p:nvPr/>
              </p:nvGrpSpPr>
              <p:grpSpPr>
                <a:xfrm>
                  <a:off x="11238896" y="3639100"/>
                  <a:ext cx="355744" cy="286305"/>
                  <a:chOff x="5592969" y="6865190"/>
                  <a:chExt cx="312282" cy="251330"/>
                </a:xfrm>
              </p:grpSpPr>
              <p:sp>
                <p:nvSpPr>
                  <p:cNvPr id="234" name="Freeform: Shape 233">
                    <a:extLst>
                      <a:ext uri="{FF2B5EF4-FFF2-40B4-BE49-F238E27FC236}">
                        <a16:creationId xmlns:a16="http://schemas.microsoft.com/office/drawing/2014/main" id="{70015576-8D67-33B9-D63F-4F86646CFEA2}"/>
                      </a:ext>
                    </a:extLst>
                  </p:cNvPr>
                  <p:cNvSpPr/>
                  <p:nvPr/>
                </p:nvSpPr>
                <p:spPr>
                  <a:xfrm>
                    <a:off x="5630638" y="6865190"/>
                    <a:ext cx="198501" cy="90069"/>
                  </a:xfrm>
                  <a:custGeom>
                    <a:avLst/>
                    <a:gdLst>
                      <a:gd name="connsiteX0" fmla="*/ 160496 w 198501"/>
                      <a:gd name="connsiteY0" fmla="*/ 69209 h 90069"/>
                      <a:gd name="connsiteX1" fmla="*/ 170021 w 198501"/>
                      <a:gd name="connsiteY1" fmla="*/ 69209 h 90069"/>
                      <a:gd name="connsiteX2" fmla="*/ 197168 w 198501"/>
                      <a:gd name="connsiteY2" fmla="*/ 42063 h 90069"/>
                      <a:gd name="connsiteX3" fmla="*/ 198501 w 198501"/>
                      <a:gd name="connsiteY3" fmla="*/ 30538 h 90069"/>
                      <a:gd name="connsiteX4" fmla="*/ 26280 w 198501"/>
                      <a:gd name="connsiteY4" fmla="*/ 41274 h 90069"/>
                      <a:gd name="connsiteX5" fmla="*/ 0 w 198501"/>
                      <a:gd name="connsiteY5" fmla="*/ 90069 h 90069"/>
                      <a:gd name="connsiteX6" fmla="*/ 9525 w 198501"/>
                      <a:gd name="connsiteY6" fmla="*/ 89498 h 90069"/>
                      <a:gd name="connsiteX7" fmla="*/ 63818 w 198501"/>
                      <a:gd name="connsiteY7" fmla="*/ 80544 h 90069"/>
                      <a:gd name="connsiteX8" fmla="*/ 68009 w 198501"/>
                      <a:gd name="connsiteY8" fmla="*/ 76258 h 90069"/>
                      <a:gd name="connsiteX9" fmla="*/ 160687 w 198501"/>
                      <a:gd name="connsiteY9" fmla="*/ 69209 h 9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01" h="90069">
                        <a:moveTo>
                          <a:pt x="160496" y="69209"/>
                        </a:moveTo>
                        <a:lnTo>
                          <a:pt x="170021" y="69209"/>
                        </a:lnTo>
                        <a:lnTo>
                          <a:pt x="197168" y="42063"/>
                        </a:lnTo>
                        <a:lnTo>
                          <a:pt x="198501" y="30538"/>
                        </a:lnTo>
                        <a:cubicBezTo>
                          <a:pt x="147979" y="-14055"/>
                          <a:pt x="70873" y="-9248"/>
                          <a:pt x="26280" y="41274"/>
                        </a:cubicBezTo>
                        <a:cubicBezTo>
                          <a:pt x="13893" y="55308"/>
                          <a:pt x="4901" y="72004"/>
                          <a:pt x="0" y="90069"/>
                        </a:cubicBezTo>
                        <a:cubicBezTo>
                          <a:pt x="3024" y="88830"/>
                          <a:pt x="6374" y="88629"/>
                          <a:pt x="9525" y="89498"/>
                        </a:cubicBezTo>
                        <a:lnTo>
                          <a:pt x="63818" y="80544"/>
                        </a:lnTo>
                        <a:cubicBezTo>
                          <a:pt x="63818" y="80544"/>
                          <a:pt x="66580" y="75972"/>
                          <a:pt x="68009" y="76258"/>
                        </a:cubicBezTo>
                        <a:cubicBezTo>
                          <a:pt x="92159" y="49734"/>
                          <a:pt x="132802" y="46643"/>
                          <a:pt x="160687" y="69209"/>
                        </a:cubicBezTo>
                        <a:close/>
                      </a:path>
                    </a:pathLst>
                  </a:custGeom>
                  <a:solidFill>
                    <a:srgbClr val="EA433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F117BB2E-ED29-B863-D8D4-8D52F6DE0174}"/>
                      </a:ext>
                    </a:extLst>
                  </p:cNvPr>
                  <p:cNvSpPr/>
                  <p:nvPr/>
                </p:nvSpPr>
                <p:spPr>
                  <a:xfrm>
                    <a:off x="5741784" y="6895824"/>
                    <a:ext cx="163467" cy="220696"/>
                  </a:xfrm>
                  <a:custGeom>
                    <a:avLst/>
                    <a:gdLst>
                      <a:gd name="connsiteX0" fmla="*/ 124682 w 163468"/>
                      <a:gd name="connsiteY0" fmla="*/ 59436 h 220696"/>
                      <a:gd name="connsiteX1" fmla="*/ 87820 w 163468"/>
                      <a:gd name="connsiteY1" fmla="*/ 0 h 220696"/>
                      <a:gd name="connsiteX2" fmla="*/ 49720 w 163468"/>
                      <a:gd name="connsiteY2" fmla="*/ 38100 h 220696"/>
                      <a:gd name="connsiteX3" fmla="*/ 74581 w 163468"/>
                      <a:gd name="connsiteY3" fmla="*/ 91821 h 220696"/>
                      <a:gd name="connsiteX4" fmla="*/ 74581 w 163468"/>
                      <a:gd name="connsiteY4" fmla="*/ 98584 h 220696"/>
                      <a:gd name="connsiteX5" fmla="*/ 108490 w 163468"/>
                      <a:gd name="connsiteY5" fmla="*/ 132493 h 220696"/>
                      <a:gd name="connsiteX6" fmla="*/ 74581 w 163468"/>
                      <a:gd name="connsiteY6" fmla="*/ 166402 h 220696"/>
                      <a:gd name="connsiteX7" fmla="*/ 6763 w 163468"/>
                      <a:gd name="connsiteY7" fmla="*/ 166402 h 220696"/>
                      <a:gd name="connsiteX8" fmla="*/ 0 w 163468"/>
                      <a:gd name="connsiteY8" fmla="*/ 173260 h 220696"/>
                      <a:gd name="connsiteX9" fmla="*/ 0 w 163468"/>
                      <a:gd name="connsiteY9" fmla="*/ 213932 h 220696"/>
                      <a:gd name="connsiteX10" fmla="*/ 6763 w 163468"/>
                      <a:gd name="connsiteY10" fmla="*/ 220694 h 220696"/>
                      <a:gd name="connsiteX11" fmla="*/ 74581 w 163468"/>
                      <a:gd name="connsiteY11" fmla="*/ 220694 h 220696"/>
                      <a:gd name="connsiteX12" fmla="*/ 163466 w 163468"/>
                      <a:gd name="connsiteY12" fmla="*/ 133182 h 220696"/>
                      <a:gd name="connsiteX13" fmla="*/ 124682 w 163468"/>
                      <a:gd name="connsiteY13" fmla="*/ 59436 h 22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468" h="220696">
                        <a:moveTo>
                          <a:pt x="124682" y="59436"/>
                        </a:moveTo>
                        <a:cubicBezTo>
                          <a:pt x="118442" y="36458"/>
                          <a:pt x="105631" y="15801"/>
                          <a:pt x="87820" y="0"/>
                        </a:cubicBezTo>
                        <a:lnTo>
                          <a:pt x="49720" y="38100"/>
                        </a:lnTo>
                        <a:cubicBezTo>
                          <a:pt x="65809" y="51246"/>
                          <a:pt x="74973" y="71049"/>
                          <a:pt x="74581" y="91821"/>
                        </a:cubicBezTo>
                        <a:lnTo>
                          <a:pt x="74581" y="98584"/>
                        </a:lnTo>
                        <a:cubicBezTo>
                          <a:pt x="93308" y="98584"/>
                          <a:pt x="108490" y="113766"/>
                          <a:pt x="108490" y="132493"/>
                        </a:cubicBezTo>
                        <a:cubicBezTo>
                          <a:pt x="108490" y="151220"/>
                          <a:pt x="93308" y="166402"/>
                          <a:pt x="74581" y="166402"/>
                        </a:cubicBezTo>
                        <a:lnTo>
                          <a:pt x="6763" y="166402"/>
                        </a:lnTo>
                        <a:lnTo>
                          <a:pt x="0" y="173260"/>
                        </a:lnTo>
                        <a:lnTo>
                          <a:pt x="0" y="213932"/>
                        </a:lnTo>
                        <a:lnTo>
                          <a:pt x="6763" y="220694"/>
                        </a:lnTo>
                        <a:lnTo>
                          <a:pt x="74581" y="220694"/>
                        </a:lnTo>
                        <a:cubicBezTo>
                          <a:pt x="123292" y="221073"/>
                          <a:pt x="163087" y="181893"/>
                          <a:pt x="163466" y="133182"/>
                        </a:cubicBezTo>
                        <a:cubicBezTo>
                          <a:pt x="163696" y="103658"/>
                          <a:pt x="149139" y="75977"/>
                          <a:pt x="124682" y="59436"/>
                        </a:cubicBezTo>
                        <a:close/>
                      </a:path>
                    </a:pathLst>
                  </a:custGeom>
                  <a:solidFill>
                    <a:srgbClr val="4285F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CFE46DB0-21F2-AB65-EEE5-355B53963092}"/>
                      </a:ext>
                    </a:extLst>
                  </p:cNvPr>
                  <p:cNvSpPr/>
                  <p:nvPr/>
                </p:nvSpPr>
                <p:spPr>
                  <a:xfrm>
                    <a:off x="5627399" y="7058796"/>
                    <a:ext cx="121062" cy="57341"/>
                  </a:xfrm>
                  <a:custGeom>
                    <a:avLst/>
                    <a:gdLst>
                      <a:gd name="connsiteX0" fmla="*/ 53245 w 121062"/>
                      <a:gd name="connsiteY0" fmla="*/ 57341 h 57341"/>
                      <a:gd name="connsiteX1" fmla="*/ 121063 w 121062"/>
                      <a:gd name="connsiteY1" fmla="*/ 57341 h 57341"/>
                      <a:gd name="connsiteX2" fmla="*/ 121063 w 121062"/>
                      <a:gd name="connsiteY2" fmla="*/ 3048 h 57341"/>
                      <a:gd name="connsiteX3" fmla="*/ 53245 w 121062"/>
                      <a:gd name="connsiteY3" fmla="*/ 3048 h 57341"/>
                      <a:gd name="connsiteX4" fmla="*/ 39243 w 121062"/>
                      <a:gd name="connsiteY4" fmla="*/ 0 h 57341"/>
                      <a:gd name="connsiteX5" fmla="*/ 29718 w 121062"/>
                      <a:gd name="connsiteY5" fmla="*/ 2953 h 57341"/>
                      <a:gd name="connsiteX6" fmla="*/ 2381 w 121062"/>
                      <a:gd name="connsiteY6" fmla="*/ 30099 h 57341"/>
                      <a:gd name="connsiteX7" fmla="*/ 0 w 121062"/>
                      <a:gd name="connsiteY7" fmla="*/ 39624 h 57341"/>
                      <a:gd name="connsiteX8" fmla="*/ 53245 w 121062"/>
                      <a:gd name="connsiteY8" fmla="*/ 57341 h 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62" h="57341">
                        <a:moveTo>
                          <a:pt x="53245" y="57341"/>
                        </a:moveTo>
                        <a:lnTo>
                          <a:pt x="121063" y="57341"/>
                        </a:lnTo>
                        <a:lnTo>
                          <a:pt x="121063" y="3048"/>
                        </a:lnTo>
                        <a:lnTo>
                          <a:pt x="53245" y="3048"/>
                        </a:lnTo>
                        <a:cubicBezTo>
                          <a:pt x="48413" y="3047"/>
                          <a:pt x="43638" y="2008"/>
                          <a:pt x="39243" y="0"/>
                        </a:cubicBezTo>
                        <a:lnTo>
                          <a:pt x="29718" y="2953"/>
                        </a:lnTo>
                        <a:lnTo>
                          <a:pt x="2381" y="30099"/>
                        </a:lnTo>
                        <a:lnTo>
                          <a:pt x="0" y="39624"/>
                        </a:lnTo>
                        <a:cubicBezTo>
                          <a:pt x="15330" y="51200"/>
                          <a:pt x="34035" y="57424"/>
                          <a:pt x="53245" y="57341"/>
                        </a:cubicBezTo>
                        <a:close/>
                      </a:path>
                    </a:pathLst>
                  </a:custGeom>
                  <a:solidFill>
                    <a:srgbClr val="34A8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26DAAA5D-218B-460C-E506-9BCD37BB8EF9}"/>
                      </a:ext>
                    </a:extLst>
                  </p:cNvPr>
                  <p:cNvSpPr/>
                  <p:nvPr/>
                </p:nvSpPr>
                <p:spPr>
                  <a:xfrm>
                    <a:off x="5592969" y="6940019"/>
                    <a:ext cx="157969" cy="158115"/>
                  </a:xfrm>
                  <a:custGeom>
                    <a:avLst/>
                    <a:gdLst>
                      <a:gd name="connsiteX0" fmla="*/ 87675 w 157969"/>
                      <a:gd name="connsiteY0" fmla="*/ 1 h 158115"/>
                      <a:gd name="connsiteX1" fmla="*/ 2 w 157969"/>
                      <a:gd name="connsiteY1" fmla="*/ 88727 h 158115"/>
                      <a:gd name="connsiteX2" fmla="*/ 34430 w 157969"/>
                      <a:gd name="connsiteY2" fmla="*/ 158116 h 158115"/>
                      <a:gd name="connsiteX3" fmla="*/ 73768 w 157969"/>
                      <a:gd name="connsiteY3" fmla="*/ 118777 h 158115"/>
                      <a:gd name="connsiteX4" fmla="*/ 56828 w 157969"/>
                      <a:gd name="connsiteY4" fmla="*/ 73915 h 158115"/>
                      <a:gd name="connsiteX5" fmla="*/ 101691 w 157969"/>
                      <a:gd name="connsiteY5" fmla="*/ 56974 h 158115"/>
                      <a:gd name="connsiteX6" fmla="*/ 118631 w 157969"/>
                      <a:gd name="connsiteY6" fmla="*/ 73915 h 158115"/>
                      <a:gd name="connsiteX7" fmla="*/ 157969 w 157969"/>
                      <a:gd name="connsiteY7" fmla="*/ 34576 h 158115"/>
                      <a:gd name="connsiteX8" fmla="*/ 87675 w 157969"/>
                      <a:gd name="connsiteY8" fmla="*/ 1 h 15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969" h="158115">
                        <a:moveTo>
                          <a:pt x="87675" y="1"/>
                        </a:moveTo>
                        <a:cubicBezTo>
                          <a:pt x="38963" y="292"/>
                          <a:pt x="-289" y="40016"/>
                          <a:pt x="2" y="88727"/>
                        </a:cubicBezTo>
                        <a:cubicBezTo>
                          <a:pt x="164" y="115928"/>
                          <a:pt x="12868" y="141533"/>
                          <a:pt x="34430" y="158116"/>
                        </a:cubicBezTo>
                        <a:lnTo>
                          <a:pt x="73768" y="118777"/>
                        </a:lnTo>
                        <a:cubicBezTo>
                          <a:pt x="56702" y="111067"/>
                          <a:pt x="49117" y="90981"/>
                          <a:pt x="56828" y="73915"/>
                        </a:cubicBezTo>
                        <a:cubicBezTo>
                          <a:pt x="64538" y="56848"/>
                          <a:pt x="84624" y="49264"/>
                          <a:pt x="101691" y="56974"/>
                        </a:cubicBezTo>
                        <a:cubicBezTo>
                          <a:pt x="109211" y="60372"/>
                          <a:pt x="115233" y="66395"/>
                          <a:pt x="118631" y="73915"/>
                        </a:cubicBezTo>
                        <a:lnTo>
                          <a:pt x="157969" y="34576"/>
                        </a:lnTo>
                        <a:cubicBezTo>
                          <a:pt x="141232" y="12695"/>
                          <a:pt x="115223" y="-98"/>
                          <a:pt x="87675" y="1"/>
                        </a:cubicBezTo>
                        <a:close/>
                      </a:path>
                    </a:pathLst>
                  </a:custGeom>
                  <a:solidFill>
                    <a:srgbClr val="FBBC0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grpSp>
          </p:grpSp>
          <p:grpSp>
            <p:nvGrpSpPr>
              <p:cNvPr id="165" name="Group 164">
                <a:extLst>
                  <a:ext uri="{FF2B5EF4-FFF2-40B4-BE49-F238E27FC236}">
                    <a16:creationId xmlns:a16="http://schemas.microsoft.com/office/drawing/2014/main" id="{CFB8359A-FA87-6D56-D6A4-D7CD1DFB08FD}"/>
                  </a:ext>
                  <a:ext uri="{C183D7F6-B498-43B3-948B-1728B52AA6E4}">
                    <adec:decorative xmlns:adec="http://schemas.microsoft.com/office/drawing/2017/decorative" val="1"/>
                  </a:ext>
                </a:extLst>
              </p:cNvPr>
              <p:cNvGrpSpPr/>
              <p:nvPr/>
            </p:nvGrpSpPr>
            <p:grpSpPr>
              <a:xfrm>
                <a:off x="10377110" y="2308396"/>
                <a:ext cx="564967" cy="314556"/>
                <a:chOff x="10907294" y="1467335"/>
                <a:chExt cx="986546" cy="522588"/>
              </a:xfrm>
            </p:grpSpPr>
            <p:sp>
              <p:nvSpPr>
                <p:cNvPr id="230" name="Freeform 13" title="Icon of a cloud">
                  <a:extLst>
                    <a:ext uri="{FF2B5EF4-FFF2-40B4-BE49-F238E27FC236}">
                      <a16:creationId xmlns:a16="http://schemas.microsoft.com/office/drawing/2014/main" id="{62B2F7AC-F237-979F-D06B-B9DF92B610CA}"/>
                    </a:ext>
                  </a:extLst>
                </p:cNvPr>
                <p:cNvSpPr>
                  <a:spLocks noChangeAspect="1"/>
                </p:cNvSpPr>
                <p:nvPr/>
              </p:nvSpPr>
              <p:spPr bwMode="auto">
                <a:xfrm>
                  <a:off x="10907294" y="1467335"/>
                  <a:ext cx="986546" cy="52258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5875" cap="sq">
                  <a:solidFill>
                    <a:schemeClr val="accent1"/>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pic>
              <p:nvPicPr>
                <p:cNvPr id="231" name="Graphic 230">
                  <a:extLst>
                    <a:ext uri="{FF2B5EF4-FFF2-40B4-BE49-F238E27FC236}">
                      <a16:creationId xmlns:a16="http://schemas.microsoft.com/office/drawing/2014/main" id="{0C044C02-D89C-7C87-3BC2-B6815C4A5A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87055" y="1678201"/>
                  <a:ext cx="427024" cy="255652"/>
                </a:xfrm>
                <a:prstGeom prst="rect">
                  <a:avLst/>
                </a:prstGeom>
              </p:spPr>
            </p:pic>
          </p:grpSp>
          <p:grpSp>
            <p:nvGrpSpPr>
              <p:cNvPr id="166" name="Group 165">
                <a:extLst>
                  <a:ext uri="{FF2B5EF4-FFF2-40B4-BE49-F238E27FC236}">
                    <a16:creationId xmlns:a16="http://schemas.microsoft.com/office/drawing/2014/main" id="{28A2EBDB-75E3-D9EC-31EA-96734198DCAF}"/>
                  </a:ext>
                  <a:ext uri="{C183D7F6-B498-43B3-948B-1728B52AA6E4}">
                    <adec:decorative xmlns:adec="http://schemas.microsoft.com/office/drawing/2017/decorative" val="1"/>
                  </a:ext>
                </a:extLst>
              </p:cNvPr>
              <p:cNvGrpSpPr/>
              <p:nvPr/>
            </p:nvGrpSpPr>
            <p:grpSpPr>
              <a:xfrm>
                <a:off x="9883663" y="2081469"/>
                <a:ext cx="682636" cy="380070"/>
                <a:chOff x="10907294" y="2503139"/>
                <a:chExt cx="986546" cy="522588"/>
              </a:xfrm>
            </p:grpSpPr>
            <p:sp>
              <p:nvSpPr>
                <p:cNvPr id="228" name="Freeform 13" title="Icon of a cloud">
                  <a:extLst>
                    <a:ext uri="{FF2B5EF4-FFF2-40B4-BE49-F238E27FC236}">
                      <a16:creationId xmlns:a16="http://schemas.microsoft.com/office/drawing/2014/main" id="{56C8D95E-D71F-CF71-5D45-DBB60D01B9DC}"/>
                    </a:ext>
                  </a:extLst>
                </p:cNvPr>
                <p:cNvSpPr>
                  <a:spLocks noChangeAspect="1"/>
                </p:cNvSpPr>
                <p:nvPr/>
              </p:nvSpPr>
              <p:spPr bwMode="auto">
                <a:xfrm>
                  <a:off x="10907294" y="2503139"/>
                  <a:ext cx="986546" cy="52258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15875" cap="sq">
                  <a:solidFill>
                    <a:schemeClr val="accent1"/>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pic>
              <p:nvPicPr>
                <p:cNvPr id="229" name="Graphic 228">
                  <a:extLst>
                    <a:ext uri="{FF2B5EF4-FFF2-40B4-BE49-F238E27FC236}">
                      <a16:creationId xmlns:a16="http://schemas.microsoft.com/office/drawing/2014/main" id="{53AA4AFF-6299-4EFA-2E89-B84BF34F09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44459" y="2624870"/>
                  <a:ext cx="344538" cy="344538"/>
                </a:xfrm>
                <a:prstGeom prst="rect">
                  <a:avLst/>
                </a:prstGeom>
              </p:spPr>
            </p:pic>
          </p:grpSp>
          <p:sp>
            <p:nvSpPr>
              <p:cNvPr id="167" name="TextBox 166">
                <a:extLst>
                  <a:ext uri="{FF2B5EF4-FFF2-40B4-BE49-F238E27FC236}">
                    <a16:creationId xmlns:a16="http://schemas.microsoft.com/office/drawing/2014/main" id="{19FCA204-6292-716F-6F7A-0E6971912073}"/>
                  </a:ext>
                </a:extLst>
              </p:cNvPr>
              <p:cNvSpPr txBox="1"/>
              <p:nvPr/>
            </p:nvSpPr>
            <p:spPr>
              <a:xfrm>
                <a:off x="9404863" y="1782676"/>
                <a:ext cx="946324" cy="15388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Semilight" panose="020B0402040204020203" pitchFamily="34" charset="0"/>
                    <a:ea typeface="+mn-ea"/>
                    <a:cs typeface="+mn-cs"/>
                  </a:rPr>
                  <a:t>Multicloud</a:t>
                </a:r>
                <a:endParaRPr kumimoji="0" lang="en-US" sz="12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D01C2268-93DD-E495-1E7B-61E794F5C15E}"/>
                  </a:ext>
                  <a:ext uri="{C183D7F6-B498-43B3-948B-1728B52AA6E4}">
                    <adec:decorative xmlns:adec="http://schemas.microsoft.com/office/drawing/2017/decorative" val="1"/>
                  </a:ext>
                </a:extLst>
              </p:cNvPr>
              <p:cNvGrpSpPr/>
              <p:nvPr/>
            </p:nvGrpSpPr>
            <p:grpSpPr>
              <a:xfrm>
                <a:off x="10355058" y="1889171"/>
                <a:ext cx="192579" cy="192579"/>
                <a:chOff x="8243578" y="2315631"/>
                <a:chExt cx="230832" cy="230832"/>
              </a:xfrm>
            </p:grpSpPr>
            <p:sp>
              <p:nvSpPr>
                <p:cNvPr id="224" name="Oval 223">
                  <a:extLst>
                    <a:ext uri="{FF2B5EF4-FFF2-40B4-BE49-F238E27FC236}">
                      <a16:creationId xmlns:a16="http://schemas.microsoft.com/office/drawing/2014/main" id="{1647E5CF-C624-1D60-BC47-4A44CC84D36E}"/>
                    </a:ext>
                  </a:extLst>
                </p:cNvPr>
                <p:cNvSpPr/>
                <p:nvPr/>
              </p:nvSpPr>
              <p:spPr bwMode="auto">
                <a:xfrm>
                  <a:off x="8255224" y="2318956"/>
                  <a:ext cx="214330" cy="2143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35000">
                          <a:srgbClr val="0078D4"/>
                        </a:gs>
                        <a:gs pos="100000">
                          <a:srgbClr val="0078D4"/>
                        </a:gs>
                      </a:gsLst>
                      <a:path path="circle">
                        <a:fillToRect l="50000" t="-80000" r="50000" b="180000"/>
                      </a:path>
                    </a:gradFill>
                    <a:effectLst/>
                    <a:uLnTx/>
                    <a:uFillTx/>
                    <a:latin typeface="Segoe UI"/>
                    <a:ea typeface="Segoe UI" pitchFamily="34" charset="0"/>
                    <a:cs typeface="Segoe UI" pitchFamily="34" charset="0"/>
                  </a:endParaRPr>
                </a:p>
              </p:txBody>
            </p:sp>
            <p:sp>
              <p:nvSpPr>
                <p:cNvPr id="225" name="Freeform: Shape 224">
                  <a:extLst>
                    <a:ext uri="{FF2B5EF4-FFF2-40B4-BE49-F238E27FC236}">
                      <a16:creationId xmlns:a16="http://schemas.microsoft.com/office/drawing/2014/main" id="{7EA38A8F-02BD-65AC-7AD6-1960BD5A104A}"/>
                    </a:ext>
                  </a:extLst>
                </p:cNvPr>
                <p:cNvSpPr/>
                <p:nvPr/>
              </p:nvSpPr>
              <p:spPr>
                <a:xfrm flipH="1">
                  <a:off x="8299902" y="2360874"/>
                  <a:ext cx="64632" cy="99719"/>
                </a:xfrm>
                <a:custGeom>
                  <a:avLst/>
                  <a:gdLst>
                    <a:gd name="connsiteX0" fmla="*/ 64633 w 64632"/>
                    <a:gd name="connsiteY0" fmla="*/ 15235 h 99719"/>
                    <a:gd name="connsiteX1" fmla="*/ 49398 w 64632"/>
                    <a:gd name="connsiteY1" fmla="*/ 0 h 99719"/>
                    <a:gd name="connsiteX2" fmla="*/ 0 w 64632"/>
                    <a:gd name="connsiteY2" fmla="*/ 49860 h 99719"/>
                    <a:gd name="connsiteX3" fmla="*/ 49398 w 64632"/>
                    <a:gd name="connsiteY3" fmla="*/ 99719 h 99719"/>
                    <a:gd name="connsiteX4" fmla="*/ 64633 w 64632"/>
                    <a:gd name="connsiteY4" fmla="*/ 85408 h 99719"/>
                    <a:gd name="connsiteX5" fmla="*/ 30931 w 64632"/>
                    <a:gd name="connsiteY5" fmla="*/ 51245 h 9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32" h="99719">
                      <a:moveTo>
                        <a:pt x="64633" y="15235"/>
                      </a:moveTo>
                      <a:lnTo>
                        <a:pt x="49398" y="0"/>
                      </a:lnTo>
                      <a:lnTo>
                        <a:pt x="0" y="49860"/>
                      </a:lnTo>
                      <a:lnTo>
                        <a:pt x="49398" y="99719"/>
                      </a:lnTo>
                      <a:lnTo>
                        <a:pt x="64633" y="85408"/>
                      </a:lnTo>
                      <a:lnTo>
                        <a:pt x="30931" y="51245"/>
                      </a:lnTo>
                      <a:close/>
                    </a:path>
                  </a:pathLst>
                </a:custGeom>
                <a:solidFill>
                  <a:srgbClr val="B8D432"/>
                </a:solidFill>
                <a:ln w="4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1B1BFE35-2A0E-3A7B-3FA0-92B96158CA7C}"/>
                    </a:ext>
                  </a:extLst>
                </p:cNvPr>
                <p:cNvSpPr/>
                <p:nvPr/>
              </p:nvSpPr>
              <p:spPr>
                <a:xfrm flipH="1">
                  <a:off x="8353455" y="2401500"/>
                  <a:ext cx="64632" cy="99719"/>
                </a:xfrm>
                <a:custGeom>
                  <a:avLst/>
                  <a:gdLst>
                    <a:gd name="connsiteX0" fmla="*/ 0 w 64632"/>
                    <a:gd name="connsiteY0" fmla="*/ 16620 h 99719"/>
                    <a:gd name="connsiteX1" fmla="*/ 33701 w 64632"/>
                    <a:gd name="connsiteY1" fmla="*/ 50321 h 99719"/>
                    <a:gd name="connsiteX2" fmla="*/ 0 w 64632"/>
                    <a:gd name="connsiteY2" fmla="*/ 84485 h 99719"/>
                    <a:gd name="connsiteX3" fmla="*/ 15235 w 64632"/>
                    <a:gd name="connsiteY3" fmla="*/ 99719 h 99719"/>
                    <a:gd name="connsiteX4" fmla="*/ 64633 w 64632"/>
                    <a:gd name="connsiteY4" fmla="*/ 49860 h 99719"/>
                    <a:gd name="connsiteX5" fmla="*/ 15235 w 64632"/>
                    <a:gd name="connsiteY5" fmla="*/ 0 h 9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632" h="99719">
                      <a:moveTo>
                        <a:pt x="0" y="16620"/>
                      </a:moveTo>
                      <a:lnTo>
                        <a:pt x="33701" y="50321"/>
                      </a:lnTo>
                      <a:lnTo>
                        <a:pt x="0" y="84485"/>
                      </a:lnTo>
                      <a:lnTo>
                        <a:pt x="15235" y="99719"/>
                      </a:lnTo>
                      <a:lnTo>
                        <a:pt x="64633" y="49860"/>
                      </a:lnTo>
                      <a:lnTo>
                        <a:pt x="15235" y="0"/>
                      </a:lnTo>
                      <a:close/>
                    </a:path>
                  </a:pathLst>
                </a:custGeom>
                <a:solidFill>
                  <a:srgbClr val="B8D432"/>
                </a:solidFill>
                <a:ln w="4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100D09CB-0BC2-E634-1A8F-3D2315B88D30}"/>
                    </a:ext>
                  </a:extLst>
                </p:cNvPr>
                <p:cNvSpPr/>
                <p:nvPr/>
              </p:nvSpPr>
              <p:spPr>
                <a:xfrm flipH="1">
                  <a:off x="8243578" y="2315631"/>
                  <a:ext cx="230832" cy="230832"/>
                </a:xfrm>
                <a:custGeom>
                  <a:avLst/>
                  <a:gdLst>
                    <a:gd name="connsiteX0" fmla="*/ 115416 w 230832"/>
                    <a:gd name="connsiteY0" fmla="*/ 0 h 230832"/>
                    <a:gd name="connsiteX1" fmla="*/ 0 w 230832"/>
                    <a:gd name="connsiteY1" fmla="*/ 115416 h 230832"/>
                    <a:gd name="connsiteX2" fmla="*/ 115416 w 230832"/>
                    <a:gd name="connsiteY2" fmla="*/ 230832 h 230832"/>
                    <a:gd name="connsiteX3" fmla="*/ 230832 w 230832"/>
                    <a:gd name="connsiteY3" fmla="*/ 115416 h 230832"/>
                    <a:gd name="connsiteX4" fmla="*/ 115416 w 230832"/>
                    <a:gd name="connsiteY4" fmla="*/ 0 h 230832"/>
                    <a:gd name="connsiteX5" fmla="*/ 115416 w 230832"/>
                    <a:gd name="connsiteY5" fmla="*/ 15235 h 230832"/>
                    <a:gd name="connsiteX6" fmla="*/ 215597 w 230832"/>
                    <a:gd name="connsiteY6" fmla="*/ 115416 h 230832"/>
                    <a:gd name="connsiteX7" fmla="*/ 115416 w 230832"/>
                    <a:gd name="connsiteY7" fmla="*/ 215597 h 230832"/>
                    <a:gd name="connsiteX8" fmla="*/ 15235 w 230832"/>
                    <a:gd name="connsiteY8" fmla="*/ 115416 h 230832"/>
                    <a:gd name="connsiteX9" fmla="*/ 115416 w 230832"/>
                    <a:gd name="connsiteY9" fmla="*/ 15235 h 230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32" h="230832">
                      <a:moveTo>
                        <a:pt x="115416" y="0"/>
                      </a:moveTo>
                      <a:cubicBezTo>
                        <a:pt x="51245" y="0"/>
                        <a:pt x="0" y="52630"/>
                        <a:pt x="0" y="115416"/>
                      </a:cubicBezTo>
                      <a:cubicBezTo>
                        <a:pt x="0" y="179587"/>
                        <a:pt x="52630" y="230832"/>
                        <a:pt x="115416" y="230832"/>
                      </a:cubicBezTo>
                      <a:cubicBezTo>
                        <a:pt x="178202" y="230832"/>
                        <a:pt x="230832" y="178202"/>
                        <a:pt x="230832" y="115416"/>
                      </a:cubicBezTo>
                      <a:cubicBezTo>
                        <a:pt x="230832" y="52630"/>
                        <a:pt x="179587" y="0"/>
                        <a:pt x="115416" y="0"/>
                      </a:cubicBezTo>
                      <a:close/>
                      <a:moveTo>
                        <a:pt x="115416" y="15235"/>
                      </a:moveTo>
                      <a:cubicBezTo>
                        <a:pt x="170816" y="15235"/>
                        <a:pt x="215597" y="60016"/>
                        <a:pt x="215597" y="115416"/>
                      </a:cubicBezTo>
                      <a:cubicBezTo>
                        <a:pt x="215597" y="170816"/>
                        <a:pt x="170354" y="215597"/>
                        <a:pt x="115416" y="215597"/>
                      </a:cubicBezTo>
                      <a:cubicBezTo>
                        <a:pt x="60478" y="215597"/>
                        <a:pt x="15235" y="170354"/>
                        <a:pt x="15235" y="115416"/>
                      </a:cubicBezTo>
                      <a:cubicBezTo>
                        <a:pt x="15235" y="60478"/>
                        <a:pt x="60016" y="15235"/>
                        <a:pt x="115416" y="15235"/>
                      </a:cubicBezTo>
                      <a:close/>
                    </a:path>
                  </a:pathLst>
                </a:custGeom>
                <a:solidFill>
                  <a:srgbClr val="59B4D9"/>
                </a:solidFill>
                <a:ln w="4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CA71A7BD-6FB4-09A7-1958-58829DA90BE2}"/>
                  </a:ext>
                  <a:ext uri="{C183D7F6-B498-43B3-948B-1728B52AA6E4}">
                    <adec:decorative xmlns:adec="http://schemas.microsoft.com/office/drawing/2017/decorative" val="1"/>
                  </a:ext>
                </a:extLst>
              </p:cNvPr>
              <p:cNvGrpSpPr/>
              <p:nvPr/>
            </p:nvGrpSpPr>
            <p:grpSpPr>
              <a:xfrm>
                <a:off x="9785870" y="2282060"/>
                <a:ext cx="203515" cy="203515"/>
                <a:chOff x="7631306" y="2736468"/>
                <a:chExt cx="243940" cy="243940"/>
              </a:xfrm>
            </p:grpSpPr>
            <p:sp>
              <p:nvSpPr>
                <p:cNvPr id="222" name="Oval 221">
                  <a:extLst>
                    <a:ext uri="{FF2B5EF4-FFF2-40B4-BE49-F238E27FC236}">
                      <a16:creationId xmlns:a16="http://schemas.microsoft.com/office/drawing/2014/main" id="{6F1327A9-9424-938A-1685-8574CF886A74}"/>
                    </a:ext>
                  </a:extLst>
                </p:cNvPr>
                <p:cNvSpPr/>
                <p:nvPr/>
              </p:nvSpPr>
              <p:spPr bwMode="auto">
                <a:xfrm>
                  <a:off x="7641432" y="2747573"/>
                  <a:ext cx="229080" cy="229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35000">
                          <a:srgbClr val="0078D4"/>
                        </a:gs>
                        <a:gs pos="100000">
                          <a:srgbClr val="0078D4"/>
                        </a:gs>
                      </a:gsLst>
                      <a:path path="circle">
                        <a:fillToRect l="50000" t="-80000" r="50000" b="180000"/>
                      </a:path>
                    </a:gradFill>
                    <a:effectLst/>
                    <a:uLnTx/>
                    <a:uFillTx/>
                    <a:latin typeface="Segoe UI"/>
                    <a:ea typeface="Segoe UI" pitchFamily="34" charset="0"/>
                    <a:cs typeface="Segoe UI" pitchFamily="34" charset="0"/>
                  </a:endParaRPr>
                </a:p>
              </p:txBody>
            </p:sp>
            <p:pic>
              <p:nvPicPr>
                <p:cNvPr id="223" name="Graphic 222">
                  <a:extLst>
                    <a:ext uri="{FF2B5EF4-FFF2-40B4-BE49-F238E27FC236}">
                      <a16:creationId xmlns:a16="http://schemas.microsoft.com/office/drawing/2014/main" id="{6B6F3B88-0215-E102-CF1D-248B725170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7631306" y="2736468"/>
                  <a:ext cx="243940" cy="243940"/>
                </a:xfrm>
                <a:prstGeom prst="rect">
                  <a:avLst/>
                </a:prstGeom>
              </p:spPr>
            </p:pic>
          </p:grpSp>
          <p:grpSp>
            <p:nvGrpSpPr>
              <p:cNvPr id="170" name="Group 169">
                <a:extLst>
                  <a:ext uri="{FF2B5EF4-FFF2-40B4-BE49-F238E27FC236}">
                    <a16:creationId xmlns:a16="http://schemas.microsoft.com/office/drawing/2014/main" id="{88C74186-6207-C8E8-908F-A6EAAF0123CC}"/>
                  </a:ext>
                  <a:ext uri="{C183D7F6-B498-43B3-948B-1728B52AA6E4}">
                    <adec:decorative xmlns:adec="http://schemas.microsoft.com/office/drawing/2017/decorative" val="1"/>
                  </a:ext>
                </a:extLst>
              </p:cNvPr>
              <p:cNvGrpSpPr/>
              <p:nvPr/>
            </p:nvGrpSpPr>
            <p:grpSpPr>
              <a:xfrm>
                <a:off x="10220036" y="2492025"/>
                <a:ext cx="211650" cy="211650"/>
                <a:chOff x="8025877" y="2922276"/>
                <a:chExt cx="253691" cy="253691"/>
              </a:xfrm>
            </p:grpSpPr>
            <p:sp>
              <p:nvSpPr>
                <p:cNvPr id="220" name="Oval 219">
                  <a:extLst>
                    <a:ext uri="{FF2B5EF4-FFF2-40B4-BE49-F238E27FC236}">
                      <a16:creationId xmlns:a16="http://schemas.microsoft.com/office/drawing/2014/main" id="{F7A94F7D-77E3-BEE0-BF2B-DCEFD78F309F}"/>
                    </a:ext>
                  </a:extLst>
                </p:cNvPr>
                <p:cNvSpPr/>
                <p:nvPr/>
              </p:nvSpPr>
              <p:spPr bwMode="auto">
                <a:xfrm>
                  <a:off x="8033151" y="2926697"/>
                  <a:ext cx="243940" cy="24394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35000">
                          <a:srgbClr val="0078D4"/>
                        </a:gs>
                        <a:gs pos="100000">
                          <a:srgbClr val="0078D4"/>
                        </a:gs>
                      </a:gsLst>
                      <a:path path="circle">
                        <a:fillToRect l="50000" t="-80000" r="50000" b="180000"/>
                      </a:path>
                    </a:gradFill>
                    <a:effectLst/>
                    <a:uLnTx/>
                    <a:uFillTx/>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B26677BB-CFA6-F9B7-6204-273FBC3BB48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25877" y="2922276"/>
                  <a:ext cx="253691" cy="253691"/>
                </a:xfrm>
                <a:prstGeom prst="rect">
                  <a:avLst/>
                </a:prstGeom>
              </p:spPr>
            </p:pic>
          </p:grpSp>
          <p:pic>
            <p:nvPicPr>
              <p:cNvPr id="171" name="Graphic 170">
                <a:extLst>
                  <a:ext uri="{FF2B5EF4-FFF2-40B4-BE49-F238E27FC236}">
                    <a16:creationId xmlns:a16="http://schemas.microsoft.com/office/drawing/2014/main" id="{C43219F5-443B-A8DB-3EF9-55E0BBEC299A}"/>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851971" y="3047176"/>
                <a:ext cx="256638" cy="256638"/>
              </a:xfrm>
              <a:prstGeom prst="rect">
                <a:avLst/>
              </a:prstGeom>
            </p:spPr>
          </p:pic>
          <p:pic>
            <p:nvPicPr>
              <p:cNvPr id="172" name="Graphic 171">
                <a:extLst>
                  <a:ext uri="{FF2B5EF4-FFF2-40B4-BE49-F238E27FC236}">
                    <a16:creationId xmlns:a16="http://schemas.microsoft.com/office/drawing/2014/main" id="{95622FE3-2D50-0532-2081-196811BC266E}"/>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855147" y="3389335"/>
                <a:ext cx="250287" cy="250287"/>
              </a:xfrm>
              <a:prstGeom prst="rect">
                <a:avLst/>
              </a:prstGeom>
            </p:spPr>
          </p:pic>
          <p:cxnSp>
            <p:nvCxnSpPr>
              <p:cNvPr id="173" name="Straight Arrow Connector 172">
                <a:extLst>
                  <a:ext uri="{FF2B5EF4-FFF2-40B4-BE49-F238E27FC236}">
                    <a16:creationId xmlns:a16="http://schemas.microsoft.com/office/drawing/2014/main" id="{E0D93EA3-448E-D838-DBFE-479B30BE824D}"/>
                  </a:ext>
                  <a:ext uri="{C183D7F6-B498-43B3-948B-1728B52AA6E4}">
                    <adec:decorative xmlns:adec="http://schemas.microsoft.com/office/drawing/2017/decorative" val="1"/>
                  </a:ext>
                </a:extLst>
              </p:cNvPr>
              <p:cNvCxnSpPr>
                <a:cxnSpLocks/>
              </p:cNvCxnSpPr>
              <p:nvPr/>
            </p:nvCxnSpPr>
            <p:spPr>
              <a:xfrm flipV="1">
                <a:off x="9434203" y="2387494"/>
                <a:ext cx="308933" cy="0"/>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74E58AC9-5D8A-40EA-640E-961DAA37569E}"/>
                  </a:ext>
                  <a:ext uri="{C183D7F6-B498-43B3-948B-1728B52AA6E4}">
                    <adec:decorative xmlns:adec="http://schemas.microsoft.com/office/drawing/2017/decorative" val="1"/>
                  </a:ext>
                </a:extLst>
              </p:cNvPr>
              <p:cNvCxnSpPr>
                <a:cxnSpLocks/>
              </p:cNvCxnSpPr>
              <p:nvPr/>
            </p:nvCxnSpPr>
            <p:spPr>
              <a:xfrm>
                <a:off x="9435849" y="1978666"/>
                <a:ext cx="875802" cy="3969"/>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F23879C7-3744-C7DE-6A3B-3B4CA8C4712A}"/>
                  </a:ext>
                  <a:ext uri="{C183D7F6-B498-43B3-948B-1728B52AA6E4}">
                    <adec:decorative xmlns:adec="http://schemas.microsoft.com/office/drawing/2017/decorative" val="1"/>
                  </a:ext>
                </a:extLst>
              </p:cNvPr>
              <p:cNvCxnSpPr>
                <a:cxnSpLocks/>
              </p:cNvCxnSpPr>
              <p:nvPr/>
            </p:nvCxnSpPr>
            <p:spPr>
              <a:xfrm flipV="1">
                <a:off x="9429137" y="2605671"/>
                <a:ext cx="753271" cy="0"/>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A3D11DD5-9C8F-95E5-7F72-59DDB693F74B}"/>
                  </a:ext>
                  <a:ext uri="{C183D7F6-B498-43B3-948B-1728B52AA6E4}">
                    <adec:decorative xmlns:adec="http://schemas.microsoft.com/office/drawing/2017/decorative" val="1"/>
                  </a:ext>
                </a:extLst>
              </p:cNvPr>
              <p:cNvCxnSpPr>
                <a:cxnSpLocks/>
              </p:cNvCxnSpPr>
              <p:nvPr/>
            </p:nvCxnSpPr>
            <p:spPr>
              <a:xfrm>
                <a:off x="9434203" y="3184354"/>
                <a:ext cx="400035" cy="0"/>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A2EA2B69-C9BF-FCAE-D940-2A850C9A7226}"/>
                  </a:ext>
                  <a:ext uri="{C183D7F6-B498-43B3-948B-1728B52AA6E4}">
                    <adec:decorative xmlns:adec="http://schemas.microsoft.com/office/drawing/2017/decorative" val="1"/>
                  </a:ext>
                </a:extLst>
              </p:cNvPr>
              <p:cNvCxnSpPr>
                <a:cxnSpLocks/>
              </p:cNvCxnSpPr>
              <p:nvPr/>
            </p:nvCxnSpPr>
            <p:spPr>
              <a:xfrm>
                <a:off x="9436190" y="3513306"/>
                <a:ext cx="398049" cy="0"/>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0A5BAC10-E8E6-ED42-253B-E7AAD79A6CF6}"/>
                  </a:ext>
                  <a:ext uri="{C183D7F6-B498-43B3-948B-1728B52AA6E4}">
                    <adec:decorative xmlns:adec="http://schemas.microsoft.com/office/drawing/2017/decorative" val="1"/>
                  </a:ext>
                </a:extLst>
              </p:cNvPr>
              <p:cNvCxnSpPr>
                <a:cxnSpLocks/>
              </p:cNvCxnSpPr>
              <p:nvPr/>
            </p:nvCxnSpPr>
            <p:spPr>
              <a:xfrm>
                <a:off x="10060370" y="2949816"/>
                <a:ext cx="114673" cy="0"/>
              </a:xfrm>
              <a:prstGeom prst="line">
                <a:avLst/>
              </a:prstGeom>
              <a:ln w="15875"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D976F51-4CE1-6FD9-4857-D2492CE05233}"/>
                  </a:ext>
                  <a:ext uri="{C183D7F6-B498-43B3-948B-1728B52AA6E4}">
                    <adec:decorative xmlns:adec="http://schemas.microsoft.com/office/drawing/2017/decorative" val="1"/>
                  </a:ext>
                </a:extLst>
              </p:cNvPr>
              <p:cNvCxnSpPr>
                <a:cxnSpLocks/>
              </p:cNvCxnSpPr>
              <p:nvPr/>
            </p:nvCxnSpPr>
            <p:spPr>
              <a:xfrm>
                <a:off x="10060370" y="3736666"/>
                <a:ext cx="114673" cy="0"/>
              </a:xfrm>
              <a:prstGeom prst="line">
                <a:avLst/>
              </a:prstGeom>
              <a:ln w="15875"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22228B0-E884-7984-07E6-FB16DB11E495}"/>
                  </a:ext>
                  <a:ext uri="{C183D7F6-B498-43B3-948B-1728B52AA6E4}">
                    <adec:decorative xmlns:adec="http://schemas.microsoft.com/office/drawing/2017/decorative" val="1"/>
                  </a:ext>
                </a:extLst>
              </p:cNvPr>
              <p:cNvCxnSpPr>
                <a:cxnSpLocks/>
              </p:cNvCxnSpPr>
              <p:nvPr/>
            </p:nvCxnSpPr>
            <p:spPr>
              <a:xfrm>
                <a:off x="10175043" y="2949816"/>
                <a:ext cx="0" cy="786850"/>
              </a:xfrm>
              <a:prstGeom prst="line">
                <a:avLst/>
              </a:prstGeom>
              <a:ln w="15875"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6A0E38E4-718B-6B01-B717-A636707FE95C}"/>
                  </a:ext>
                  <a:ext uri="{C183D7F6-B498-43B3-948B-1728B52AA6E4}">
                    <adec:decorative xmlns:adec="http://schemas.microsoft.com/office/drawing/2017/decorative" val="1"/>
                  </a:ext>
                </a:extLst>
              </p:cNvPr>
              <p:cNvCxnSpPr>
                <a:cxnSpLocks/>
              </p:cNvCxnSpPr>
              <p:nvPr/>
            </p:nvCxnSpPr>
            <p:spPr>
              <a:xfrm flipH="1">
                <a:off x="10175043" y="3348830"/>
                <a:ext cx="220023"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47F4E7D7-2A39-F0D3-FC2A-3E13A8A2C352}"/>
                  </a:ext>
                  <a:ext uri="{C183D7F6-B498-43B3-948B-1728B52AA6E4}">
                    <adec:decorative xmlns:adec="http://schemas.microsoft.com/office/drawing/2017/decorative" val="1"/>
                  </a:ext>
                </a:extLst>
              </p:cNvPr>
              <p:cNvCxnSpPr>
                <a:cxnSpLocks/>
              </p:cNvCxnSpPr>
              <p:nvPr/>
            </p:nvCxnSpPr>
            <p:spPr>
              <a:xfrm>
                <a:off x="10395066" y="2843850"/>
                <a:ext cx="228600" cy="2922"/>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2302DCD6-F75A-7281-45ED-B20CF1696272}"/>
                  </a:ext>
                  <a:ext uri="{C183D7F6-B498-43B3-948B-1728B52AA6E4}">
                    <adec:decorative xmlns:adec="http://schemas.microsoft.com/office/drawing/2017/decorative" val="1"/>
                  </a:ext>
                </a:extLst>
              </p:cNvPr>
              <p:cNvCxnSpPr>
                <a:cxnSpLocks/>
              </p:cNvCxnSpPr>
              <p:nvPr/>
            </p:nvCxnSpPr>
            <p:spPr>
              <a:xfrm>
                <a:off x="10395066" y="3507100"/>
                <a:ext cx="228600" cy="0"/>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845C181-04BE-19DA-EBCE-D73FE14864B6}"/>
                  </a:ext>
                  <a:ext uri="{C183D7F6-B498-43B3-948B-1728B52AA6E4}">
                    <adec:decorative xmlns:adec="http://schemas.microsoft.com/office/drawing/2017/decorative" val="1"/>
                  </a:ext>
                </a:extLst>
              </p:cNvPr>
              <p:cNvCxnSpPr>
                <a:cxnSpLocks/>
              </p:cNvCxnSpPr>
              <p:nvPr/>
            </p:nvCxnSpPr>
            <p:spPr>
              <a:xfrm>
                <a:off x="10395065" y="3176936"/>
                <a:ext cx="228600" cy="0"/>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030F95D1-E8E6-B933-F132-F7CBD35909D2}"/>
                  </a:ext>
                  <a:ext uri="{C183D7F6-B498-43B3-948B-1728B52AA6E4}">
                    <adec:decorative xmlns:adec="http://schemas.microsoft.com/office/drawing/2017/decorative" val="1"/>
                  </a:ext>
                </a:extLst>
              </p:cNvPr>
              <p:cNvCxnSpPr>
                <a:cxnSpLocks/>
              </p:cNvCxnSpPr>
              <p:nvPr/>
            </p:nvCxnSpPr>
            <p:spPr>
              <a:xfrm>
                <a:off x="10395066" y="3837264"/>
                <a:ext cx="228600" cy="0"/>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54FB30B6-E9C5-DA28-ABA8-EB3B3FE662AF}"/>
                  </a:ext>
                </a:extLst>
              </p:cNvPr>
              <p:cNvSpPr txBox="1"/>
              <p:nvPr/>
            </p:nvSpPr>
            <p:spPr>
              <a:xfrm>
                <a:off x="10991731" y="2785952"/>
                <a:ext cx="679584"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Web apps</a:t>
                </a:r>
                <a:endParaRPr kumimoji="0" lang="en-US" sz="11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D4FC0A5A-5F8B-087B-B59B-85AF7F8FCA97}"/>
                  </a:ext>
                  <a:ext uri="{C183D7F6-B498-43B3-948B-1728B52AA6E4}">
                    <adec:decorative xmlns:adec="http://schemas.microsoft.com/office/drawing/2017/decorative" val="1"/>
                  </a:ext>
                </a:extLst>
              </p:cNvPr>
              <p:cNvCxnSpPr>
                <a:cxnSpLocks/>
              </p:cNvCxnSpPr>
              <p:nvPr/>
            </p:nvCxnSpPr>
            <p:spPr>
              <a:xfrm>
                <a:off x="10399238" y="2843850"/>
                <a:ext cx="0" cy="1653744"/>
              </a:xfrm>
              <a:prstGeom prst="line">
                <a:avLst/>
              </a:prstGeom>
              <a:ln w="15875" cap="sq">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3E38E399-C12B-9108-5162-3E6D3F9A4770}"/>
                  </a:ext>
                  <a:ext uri="{C183D7F6-B498-43B3-948B-1728B52AA6E4}">
                    <adec:decorative xmlns:adec="http://schemas.microsoft.com/office/drawing/2017/decorative" val="1"/>
                  </a:ext>
                </a:extLst>
              </p:cNvPr>
              <p:cNvCxnSpPr>
                <a:cxnSpLocks/>
              </p:cNvCxnSpPr>
              <p:nvPr/>
            </p:nvCxnSpPr>
            <p:spPr>
              <a:xfrm>
                <a:off x="10395066" y="4167428"/>
                <a:ext cx="228600" cy="0"/>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nvGrpSpPr>
              <p:cNvPr id="189" name="Group 188" descr="Cloud apps">
                <a:extLst>
                  <a:ext uri="{FF2B5EF4-FFF2-40B4-BE49-F238E27FC236}">
                    <a16:creationId xmlns:a16="http://schemas.microsoft.com/office/drawing/2014/main" id="{C4F78E20-B9F6-38DE-AB8E-E80AEBE9813F}"/>
                  </a:ext>
                </a:extLst>
              </p:cNvPr>
              <p:cNvGrpSpPr/>
              <p:nvPr/>
            </p:nvGrpSpPr>
            <p:grpSpPr>
              <a:xfrm>
                <a:off x="10646136" y="2728235"/>
                <a:ext cx="301980" cy="234162"/>
                <a:chOff x="10998554" y="1498303"/>
                <a:chExt cx="644994" cy="500141"/>
              </a:xfrm>
            </p:grpSpPr>
            <p:sp>
              <p:nvSpPr>
                <p:cNvPr id="213" name="Freeform 13">
                  <a:extLst>
                    <a:ext uri="{FF2B5EF4-FFF2-40B4-BE49-F238E27FC236}">
                      <a16:creationId xmlns:a16="http://schemas.microsoft.com/office/drawing/2014/main" id="{44D9DD24-4281-6C24-0D13-20D3B17F43D6}"/>
                    </a:ext>
                  </a:extLst>
                </p:cNvPr>
                <p:cNvSpPr>
                  <a:spLocks noChangeAspect="1"/>
                </p:cNvSpPr>
                <p:nvPr/>
              </p:nvSpPr>
              <p:spPr bwMode="auto">
                <a:xfrm>
                  <a:off x="10998554" y="1498303"/>
                  <a:ext cx="534714" cy="293323"/>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grpSp>
              <p:nvGrpSpPr>
                <p:cNvPr id="214" name="Group 213">
                  <a:extLst>
                    <a:ext uri="{FF2B5EF4-FFF2-40B4-BE49-F238E27FC236}">
                      <a16:creationId xmlns:a16="http://schemas.microsoft.com/office/drawing/2014/main" id="{46F746FE-F8BA-0934-C5BC-939E28367207}"/>
                    </a:ext>
                  </a:extLst>
                </p:cNvPr>
                <p:cNvGrpSpPr/>
                <p:nvPr/>
              </p:nvGrpSpPr>
              <p:grpSpPr>
                <a:xfrm>
                  <a:off x="11298891" y="1676087"/>
                  <a:ext cx="344657" cy="322357"/>
                  <a:chOff x="10230715" y="2998364"/>
                  <a:chExt cx="520963" cy="487260"/>
                </a:xfrm>
              </p:grpSpPr>
              <p:sp>
                <p:nvSpPr>
                  <p:cNvPr id="215" name="Graphic 25">
                    <a:extLst>
                      <a:ext uri="{FF2B5EF4-FFF2-40B4-BE49-F238E27FC236}">
                        <a16:creationId xmlns:a16="http://schemas.microsoft.com/office/drawing/2014/main" id="{CA48646F-31BC-9444-092E-B57A3817B31B}"/>
                      </a:ext>
                    </a:extLst>
                  </p:cNvPr>
                  <p:cNvSpPr/>
                  <p:nvPr/>
                </p:nvSpPr>
                <p:spPr>
                  <a:xfrm flipH="1">
                    <a:off x="10230715" y="299836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solidFill>
                    <a:schemeClr val="bg1"/>
                  </a:solidFill>
                  <a:ln w="9525"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sp>
                <p:nvSpPr>
                  <p:cNvPr id="216" name="Rectangle 215">
                    <a:extLst>
                      <a:ext uri="{FF2B5EF4-FFF2-40B4-BE49-F238E27FC236}">
                        <a16:creationId xmlns:a16="http://schemas.microsoft.com/office/drawing/2014/main" id="{A4DA7FDE-F9DB-B7C5-3EAA-29CBE60966DF}"/>
                      </a:ext>
                    </a:extLst>
                  </p:cNvPr>
                  <p:cNvSpPr/>
                  <p:nvPr/>
                </p:nvSpPr>
                <p:spPr bwMode="auto">
                  <a:xfrm>
                    <a:off x="10314239" y="3135645"/>
                    <a:ext cx="376971" cy="249505"/>
                  </a:xfrm>
                  <a:prstGeom prst="rect">
                    <a:avLst/>
                  </a:prstGeom>
                  <a:solidFill>
                    <a:schemeClr val="bg1"/>
                  </a:solidFill>
                  <a:ln w="952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grpSp>
                <p:nvGrpSpPr>
                  <p:cNvPr id="217" name="Group 216">
                    <a:extLst>
                      <a:ext uri="{FF2B5EF4-FFF2-40B4-BE49-F238E27FC236}">
                        <a16:creationId xmlns:a16="http://schemas.microsoft.com/office/drawing/2014/main" id="{6BFAA4FF-08A8-B68F-300D-72933CEA0548}"/>
                      </a:ext>
                    </a:extLst>
                  </p:cNvPr>
                  <p:cNvGrpSpPr/>
                  <p:nvPr/>
                </p:nvGrpSpPr>
                <p:grpSpPr>
                  <a:xfrm>
                    <a:off x="10314239" y="3135645"/>
                    <a:ext cx="437439" cy="349979"/>
                    <a:chOff x="9971998" y="2762984"/>
                    <a:chExt cx="437439" cy="349979"/>
                  </a:xfrm>
                </p:grpSpPr>
                <p:sp>
                  <p:nvSpPr>
                    <p:cNvPr id="218" name="Freeform: Shape 217">
                      <a:extLst>
                        <a:ext uri="{FF2B5EF4-FFF2-40B4-BE49-F238E27FC236}">
                          <a16:creationId xmlns:a16="http://schemas.microsoft.com/office/drawing/2014/main" id="{BE436C1F-212D-2129-F724-BD06EAAD1E15}"/>
                        </a:ext>
                      </a:extLst>
                    </p:cNvPr>
                    <p:cNvSpPr/>
                    <p:nvPr/>
                  </p:nvSpPr>
                  <p:spPr>
                    <a:xfrm>
                      <a:off x="10136513" y="2916542"/>
                      <a:ext cx="108409" cy="134426"/>
                    </a:xfrm>
                    <a:custGeom>
                      <a:avLst/>
                      <a:gdLst>
                        <a:gd name="connsiteX0" fmla="*/ 1475 w 108408"/>
                        <a:gd name="connsiteY0" fmla="*/ 1475 h 134426"/>
                        <a:gd name="connsiteX1" fmla="*/ 55812 w 108408"/>
                        <a:gd name="connsiteY1" fmla="*/ 40986 h 134426"/>
                        <a:gd name="connsiteX2" fmla="*/ 110003 w 108408"/>
                        <a:gd name="connsiteY2" fmla="*/ 80350 h 134426"/>
                        <a:gd name="connsiteX3" fmla="*/ 60852 w 108408"/>
                        <a:gd name="connsiteY3" fmla="*/ 94811 h 134426"/>
                        <a:gd name="connsiteX4" fmla="*/ 26818 w 108408"/>
                        <a:gd name="connsiteY4" fmla="*/ 133154 h 134426"/>
                        <a:gd name="connsiteX5" fmla="*/ 14183 w 108408"/>
                        <a:gd name="connsiteY5" fmla="*/ 67278 h 134426"/>
                        <a:gd name="connsiteX6" fmla="*/ 1475 w 108408"/>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08" h="134426">
                          <a:moveTo>
                            <a:pt x="1475" y="1475"/>
                          </a:moveTo>
                          <a:lnTo>
                            <a:pt x="55812" y="40986"/>
                          </a:lnTo>
                          <a:lnTo>
                            <a:pt x="110003" y="80350"/>
                          </a:lnTo>
                          <a:lnTo>
                            <a:pt x="60852" y="94811"/>
                          </a:lnTo>
                          <a:lnTo>
                            <a:pt x="26818" y="133154"/>
                          </a:lnTo>
                          <a:lnTo>
                            <a:pt x="14183" y="67278"/>
                          </a:lnTo>
                          <a:lnTo>
                            <a:pt x="1475" y="1475"/>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sp>
                  <p:nvSpPr>
                    <p:cNvPr id="219" name="Graphic 25">
                      <a:extLst>
                        <a:ext uri="{FF2B5EF4-FFF2-40B4-BE49-F238E27FC236}">
                          <a16:creationId xmlns:a16="http://schemas.microsoft.com/office/drawing/2014/main" id="{83FC5019-D898-1861-31C7-50D651906D09}"/>
                        </a:ext>
                      </a:extLst>
                    </p:cNvPr>
                    <p:cNvSpPr/>
                    <p:nvPr/>
                  </p:nvSpPr>
                  <p:spPr>
                    <a:xfrm flipH="1">
                      <a:off x="9971998" y="2762984"/>
                      <a:ext cx="437439" cy="349979"/>
                    </a:xfrm>
                    <a:custGeom>
                      <a:avLst/>
                      <a:gdLst>
                        <a:gd name="connsiteX0" fmla="*/ 446211 w 446210"/>
                        <a:gd name="connsiteY0" fmla="*/ 356997 h 356997"/>
                        <a:gd name="connsiteX1" fmla="*/ 0 w 446210"/>
                        <a:gd name="connsiteY1" fmla="*/ 356997 h 356997"/>
                        <a:gd name="connsiteX2" fmla="*/ 0 w 446210"/>
                        <a:gd name="connsiteY2" fmla="*/ 0 h 356997"/>
                        <a:gd name="connsiteX3" fmla="*/ 446211 w 446210"/>
                        <a:gd name="connsiteY3" fmla="*/ 0 h 356997"/>
                        <a:gd name="connsiteX4" fmla="*/ 446211 w 446210"/>
                        <a:gd name="connsiteY4" fmla="*/ 356997 h 356997"/>
                        <a:gd name="connsiteX5" fmla="*/ 446211 w 446210"/>
                        <a:gd name="connsiteY5" fmla="*/ 356997 h 356997"/>
                        <a:gd name="connsiteX6" fmla="*/ 446211 w 446210"/>
                        <a:gd name="connsiteY6" fmla="*/ 356997 h 356997"/>
                        <a:gd name="connsiteX7" fmla="*/ 0 w 446210"/>
                        <a:gd name="connsiteY7" fmla="*/ 89358 h 356997"/>
                        <a:gd name="connsiteX8" fmla="*/ 446211 w 446210"/>
                        <a:gd name="connsiteY8" fmla="*/ 89358 h 356997"/>
                        <a:gd name="connsiteX9" fmla="*/ 396905 w 446210"/>
                        <a:gd name="connsiteY9" fmla="*/ 44679 h 356997"/>
                        <a:gd name="connsiteX10" fmla="*/ 401676 w 446210"/>
                        <a:gd name="connsiteY10" fmla="*/ 49450 h 356997"/>
                        <a:gd name="connsiteX11" fmla="*/ 406303 w 446210"/>
                        <a:gd name="connsiteY11" fmla="*/ 44679 h 356997"/>
                        <a:gd name="connsiteX12" fmla="*/ 401676 w 446210"/>
                        <a:gd name="connsiteY12" fmla="*/ 40052 h 356997"/>
                        <a:gd name="connsiteX13" fmla="*/ 396905 w 446210"/>
                        <a:gd name="connsiteY13" fmla="*/ 44679 h 356997"/>
                        <a:gd name="connsiteX14" fmla="*/ 396905 w 446210"/>
                        <a:gd name="connsiteY14" fmla="*/ 44679 h 356997"/>
                        <a:gd name="connsiteX15" fmla="*/ 343406 w 446210"/>
                        <a:gd name="connsiteY15" fmla="*/ 44679 h 356997"/>
                        <a:gd name="connsiteX16" fmla="*/ 348033 w 446210"/>
                        <a:gd name="connsiteY16" fmla="*/ 49450 h 356997"/>
                        <a:gd name="connsiteX17" fmla="*/ 352804 w 446210"/>
                        <a:gd name="connsiteY17" fmla="*/ 44679 h 356997"/>
                        <a:gd name="connsiteX18" fmla="*/ 348033 w 446210"/>
                        <a:gd name="connsiteY18" fmla="*/ 40052 h 356997"/>
                        <a:gd name="connsiteX19" fmla="*/ 343406 w 446210"/>
                        <a:gd name="connsiteY19" fmla="*/ 44679 h 356997"/>
                        <a:gd name="connsiteX20" fmla="*/ 343406 w 446210"/>
                        <a:gd name="connsiteY20" fmla="*/ 44679 h 356997"/>
                        <a:gd name="connsiteX21" fmla="*/ 290051 w 446210"/>
                        <a:gd name="connsiteY21" fmla="*/ 44679 h 356997"/>
                        <a:gd name="connsiteX22" fmla="*/ 294678 w 446210"/>
                        <a:gd name="connsiteY22" fmla="*/ 49450 h 356997"/>
                        <a:gd name="connsiteX23" fmla="*/ 299450 w 446210"/>
                        <a:gd name="connsiteY23" fmla="*/ 44679 h 356997"/>
                        <a:gd name="connsiteX24" fmla="*/ 294678 w 446210"/>
                        <a:gd name="connsiteY24" fmla="*/ 40052 h 356997"/>
                        <a:gd name="connsiteX25" fmla="*/ 290051 w 446210"/>
                        <a:gd name="connsiteY25" fmla="*/ 44679 h 356997"/>
                        <a:gd name="connsiteX26" fmla="*/ 290051 w 446210"/>
                        <a:gd name="connsiteY26" fmla="*/ 44679 h 356997"/>
                        <a:gd name="connsiteX0" fmla="*/ 446211 w 446211"/>
                        <a:gd name="connsiteY0" fmla="*/ 356997 h 356997"/>
                        <a:gd name="connsiteX1" fmla="*/ 0 w 446211"/>
                        <a:gd name="connsiteY1" fmla="*/ 356997 h 356997"/>
                        <a:gd name="connsiteX2" fmla="*/ 0 w 446211"/>
                        <a:gd name="connsiteY2" fmla="*/ 0 h 356997"/>
                        <a:gd name="connsiteX3" fmla="*/ 446211 w 446211"/>
                        <a:gd name="connsiteY3" fmla="*/ 0 h 356997"/>
                        <a:gd name="connsiteX4" fmla="*/ 446211 w 446211"/>
                        <a:gd name="connsiteY4" fmla="*/ 356997 h 356997"/>
                        <a:gd name="connsiteX5" fmla="*/ 446211 w 446211"/>
                        <a:gd name="connsiteY5" fmla="*/ 356997 h 356997"/>
                        <a:gd name="connsiteX6" fmla="*/ 446211 w 446211"/>
                        <a:gd name="connsiteY6" fmla="*/ 356997 h 356997"/>
                        <a:gd name="connsiteX7" fmla="*/ 0 w 446211"/>
                        <a:gd name="connsiteY7" fmla="*/ 89358 h 356997"/>
                        <a:gd name="connsiteX8" fmla="*/ 446211 w 446211"/>
                        <a:gd name="connsiteY8" fmla="*/ 89358 h 356997"/>
                        <a:gd name="connsiteX9" fmla="*/ 396905 w 446211"/>
                        <a:gd name="connsiteY9" fmla="*/ 44679 h 356997"/>
                        <a:gd name="connsiteX10" fmla="*/ 401676 w 446211"/>
                        <a:gd name="connsiteY10" fmla="*/ 49450 h 356997"/>
                        <a:gd name="connsiteX11" fmla="*/ 406303 w 446211"/>
                        <a:gd name="connsiteY11" fmla="*/ 44679 h 356997"/>
                        <a:gd name="connsiteX12" fmla="*/ 401676 w 446211"/>
                        <a:gd name="connsiteY12" fmla="*/ 40052 h 356997"/>
                        <a:gd name="connsiteX13" fmla="*/ 396905 w 446211"/>
                        <a:gd name="connsiteY13" fmla="*/ 44679 h 356997"/>
                        <a:gd name="connsiteX14" fmla="*/ 396905 w 446211"/>
                        <a:gd name="connsiteY14" fmla="*/ 44679 h 356997"/>
                        <a:gd name="connsiteX15" fmla="*/ 343406 w 446211"/>
                        <a:gd name="connsiteY15" fmla="*/ 44679 h 356997"/>
                        <a:gd name="connsiteX16" fmla="*/ 348033 w 446211"/>
                        <a:gd name="connsiteY16" fmla="*/ 49450 h 356997"/>
                        <a:gd name="connsiteX17" fmla="*/ 352804 w 446211"/>
                        <a:gd name="connsiteY17" fmla="*/ 44679 h 356997"/>
                        <a:gd name="connsiteX18" fmla="*/ 348033 w 446211"/>
                        <a:gd name="connsiteY18" fmla="*/ 40052 h 356997"/>
                        <a:gd name="connsiteX19" fmla="*/ 343406 w 446211"/>
                        <a:gd name="connsiteY19" fmla="*/ 44679 h 356997"/>
                        <a:gd name="connsiteX20" fmla="*/ 343406 w 446211"/>
                        <a:gd name="connsiteY20" fmla="*/ 44679 h 356997"/>
                        <a:gd name="connsiteX21" fmla="*/ 290051 w 446211"/>
                        <a:gd name="connsiteY21" fmla="*/ 44679 h 356997"/>
                        <a:gd name="connsiteX22" fmla="*/ 294678 w 446211"/>
                        <a:gd name="connsiteY22" fmla="*/ 49450 h 356997"/>
                        <a:gd name="connsiteX23" fmla="*/ 299450 w 446211"/>
                        <a:gd name="connsiteY23" fmla="*/ 44679 h 356997"/>
                        <a:gd name="connsiteX24" fmla="*/ 294678 w 446211"/>
                        <a:gd name="connsiteY24" fmla="*/ 40052 h 356997"/>
                        <a:gd name="connsiteX25" fmla="*/ 290051 w 446211"/>
                        <a:gd name="connsiteY25" fmla="*/ 44679 h 356997"/>
                        <a:gd name="connsiteX26" fmla="*/ 290051 w 446211"/>
                        <a:gd name="connsiteY26" fmla="*/ 44679 h 356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46211" h="356997">
                          <a:moveTo>
                            <a:pt x="446211" y="356997"/>
                          </a:moveTo>
                          <a:lnTo>
                            <a:pt x="0" y="356997"/>
                          </a:lnTo>
                          <a:lnTo>
                            <a:pt x="0" y="0"/>
                          </a:lnTo>
                          <a:lnTo>
                            <a:pt x="446211" y="0"/>
                          </a:lnTo>
                          <a:lnTo>
                            <a:pt x="446211" y="356997"/>
                          </a:lnTo>
                          <a:lnTo>
                            <a:pt x="446211" y="356997"/>
                          </a:lnTo>
                          <a:lnTo>
                            <a:pt x="446211" y="356997"/>
                          </a:lnTo>
                          <a:close/>
                          <a:moveTo>
                            <a:pt x="0" y="89358"/>
                          </a:moveTo>
                          <a:lnTo>
                            <a:pt x="446211" y="89358"/>
                          </a:lnTo>
                          <a:moveTo>
                            <a:pt x="396905" y="44679"/>
                          </a:moveTo>
                          <a:cubicBezTo>
                            <a:pt x="396905" y="47282"/>
                            <a:pt x="399074" y="49450"/>
                            <a:pt x="401676" y="49450"/>
                          </a:cubicBezTo>
                          <a:cubicBezTo>
                            <a:pt x="404279" y="49450"/>
                            <a:pt x="406303" y="47282"/>
                            <a:pt x="406303" y="44679"/>
                          </a:cubicBezTo>
                          <a:cubicBezTo>
                            <a:pt x="406303" y="42076"/>
                            <a:pt x="404279" y="40052"/>
                            <a:pt x="401676" y="40052"/>
                          </a:cubicBezTo>
                          <a:cubicBezTo>
                            <a:pt x="398929" y="40052"/>
                            <a:pt x="396905" y="42076"/>
                            <a:pt x="396905" y="44679"/>
                          </a:cubicBezTo>
                          <a:lnTo>
                            <a:pt x="396905" y="44679"/>
                          </a:lnTo>
                          <a:close/>
                          <a:moveTo>
                            <a:pt x="343406" y="44679"/>
                          </a:moveTo>
                          <a:cubicBezTo>
                            <a:pt x="343406" y="47282"/>
                            <a:pt x="345575" y="49450"/>
                            <a:pt x="348033" y="49450"/>
                          </a:cubicBezTo>
                          <a:cubicBezTo>
                            <a:pt x="350635" y="49450"/>
                            <a:pt x="352804" y="47282"/>
                            <a:pt x="352804" y="44679"/>
                          </a:cubicBezTo>
                          <a:cubicBezTo>
                            <a:pt x="352804" y="42076"/>
                            <a:pt x="350635" y="40052"/>
                            <a:pt x="348033" y="40052"/>
                          </a:cubicBezTo>
                          <a:cubicBezTo>
                            <a:pt x="345575" y="40052"/>
                            <a:pt x="343406" y="42076"/>
                            <a:pt x="343406" y="44679"/>
                          </a:cubicBezTo>
                          <a:lnTo>
                            <a:pt x="343406" y="44679"/>
                          </a:lnTo>
                          <a:close/>
                          <a:moveTo>
                            <a:pt x="290051" y="44679"/>
                          </a:moveTo>
                          <a:cubicBezTo>
                            <a:pt x="290051" y="47282"/>
                            <a:pt x="292076" y="49450"/>
                            <a:pt x="294678" y="49450"/>
                          </a:cubicBezTo>
                          <a:cubicBezTo>
                            <a:pt x="297281" y="49450"/>
                            <a:pt x="299450" y="47282"/>
                            <a:pt x="299450" y="44679"/>
                          </a:cubicBezTo>
                          <a:cubicBezTo>
                            <a:pt x="299450" y="42076"/>
                            <a:pt x="297281" y="40052"/>
                            <a:pt x="294678" y="40052"/>
                          </a:cubicBezTo>
                          <a:cubicBezTo>
                            <a:pt x="292076" y="40052"/>
                            <a:pt x="290051" y="42076"/>
                            <a:pt x="290051" y="44679"/>
                          </a:cubicBezTo>
                          <a:lnTo>
                            <a:pt x="290051" y="44679"/>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grpSp>
            </p:grpSp>
          </p:grpSp>
          <p:sp>
            <p:nvSpPr>
              <p:cNvPr id="190" name="TextBox 189">
                <a:extLst>
                  <a:ext uri="{FF2B5EF4-FFF2-40B4-BE49-F238E27FC236}">
                    <a16:creationId xmlns:a16="http://schemas.microsoft.com/office/drawing/2014/main" id="{D5CCC082-1686-A4F6-9233-3DE94922B571}"/>
                  </a:ext>
                </a:extLst>
              </p:cNvPr>
              <p:cNvSpPr txBox="1"/>
              <p:nvPr/>
            </p:nvSpPr>
            <p:spPr>
              <a:xfrm>
                <a:off x="10991731" y="3121843"/>
                <a:ext cx="618244"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RDP/SSH</a:t>
                </a:r>
                <a:endParaRPr kumimoji="0" lang="en-US" sz="11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endParaRPr>
              </a:p>
            </p:txBody>
          </p:sp>
          <p:grpSp>
            <p:nvGrpSpPr>
              <p:cNvPr id="191" name="Group 190">
                <a:extLst>
                  <a:ext uri="{FF2B5EF4-FFF2-40B4-BE49-F238E27FC236}">
                    <a16:creationId xmlns:a16="http://schemas.microsoft.com/office/drawing/2014/main" id="{F82C64F0-020B-DA95-FDE1-24AF02B6706D}"/>
                  </a:ext>
                  <a:ext uri="{C183D7F6-B498-43B3-948B-1728B52AA6E4}">
                    <adec:decorative xmlns:adec="http://schemas.microsoft.com/office/drawing/2017/decorative" val="1"/>
                  </a:ext>
                </a:extLst>
              </p:cNvPr>
              <p:cNvGrpSpPr/>
              <p:nvPr/>
            </p:nvGrpSpPr>
            <p:grpSpPr>
              <a:xfrm>
                <a:off x="10667567" y="3738439"/>
                <a:ext cx="227839" cy="197047"/>
                <a:chOff x="13611225" y="3017472"/>
                <a:chExt cx="609600" cy="527212"/>
              </a:xfrm>
            </p:grpSpPr>
            <p:sp>
              <p:nvSpPr>
                <p:cNvPr id="210" name="Rectangle 209">
                  <a:extLst>
                    <a:ext uri="{FF2B5EF4-FFF2-40B4-BE49-F238E27FC236}">
                      <a16:creationId xmlns:a16="http://schemas.microsoft.com/office/drawing/2014/main" id="{B801C8FD-D092-297E-5D02-30438DEE117B}"/>
                    </a:ext>
                  </a:extLst>
                </p:cNvPr>
                <p:cNvSpPr/>
                <p:nvPr/>
              </p:nvSpPr>
              <p:spPr bwMode="auto">
                <a:xfrm>
                  <a:off x="13611225" y="3017472"/>
                  <a:ext cx="609600" cy="411528"/>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35000">
                          <a:srgbClr val="0078D4"/>
                        </a:gs>
                        <a:gs pos="100000">
                          <a:srgbClr val="0078D4"/>
                        </a:gs>
                      </a:gsLst>
                      <a:path path="circle">
                        <a:fillToRect l="50000" t="-80000" r="50000" b="180000"/>
                      </a:path>
                    </a:gradFill>
                    <a:effectLst/>
                    <a:uLnTx/>
                    <a:uFillTx/>
                    <a:latin typeface="Segoe UI"/>
                    <a:ea typeface="Segoe UI" pitchFamily="34" charset="0"/>
                    <a:cs typeface="Segoe UI" pitchFamily="34" charset="0"/>
                  </a:endParaRPr>
                </a:p>
              </p:txBody>
            </p:sp>
            <p:cxnSp>
              <p:nvCxnSpPr>
                <p:cNvPr id="211" name="Straight Connector 210">
                  <a:extLst>
                    <a:ext uri="{FF2B5EF4-FFF2-40B4-BE49-F238E27FC236}">
                      <a16:creationId xmlns:a16="http://schemas.microsoft.com/office/drawing/2014/main" id="{FDFB4D18-7508-7C4B-B39A-FDDAB09110DA}"/>
                    </a:ext>
                  </a:extLst>
                </p:cNvPr>
                <p:cNvCxnSpPr>
                  <a:cxnSpLocks/>
                </p:cNvCxnSpPr>
                <p:nvPr/>
              </p:nvCxnSpPr>
              <p:spPr>
                <a:xfrm flipH="1">
                  <a:off x="13913644" y="3429000"/>
                  <a:ext cx="4762" cy="115684"/>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6B9B9CDD-ECEA-6C13-8C1A-4C94C800EFDB}"/>
                    </a:ext>
                  </a:extLst>
                </p:cNvPr>
                <p:cNvCxnSpPr>
                  <a:cxnSpLocks/>
                </p:cNvCxnSpPr>
                <p:nvPr/>
              </p:nvCxnSpPr>
              <p:spPr>
                <a:xfrm>
                  <a:off x="13772112" y="3544684"/>
                  <a:ext cx="287827"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92" name="TextBox 191">
                <a:extLst>
                  <a:ext uri="{FF2B5EF4-FFF2-40B4-BE49-F238E27FC236}">
                    <a16:creationId xmlns:a16="http://schemas.microsoft.com/office/drawing/2014/main" id="{E54383A6-0A4D-7302-D998-417E364C0868}"/>
                  </a:ext>
                </a:extLst>
              </p:cNvPr>
              <p:cNvSpPr txBox="1"/>
              <p:nvPr/>
            </p:nvSpPr>
            <p:spPr>
              <a:xfrm>
                <a:off x="10991730" y="3448376"/>
                <a:ext cx="639083"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SMB, FTP</a:t>
                </a:r>
                <a:endParaRPr kumimoji="0" lang="en-US" sz="11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endParaRPr>
              </a:p>
            </p:txBody>
          </p:sp>
          <p:sp>
            <p:nvSpPr>
              <p:cNvPr id="193" name="Graphic 123">
                <a:extLst>
                  <a:ext uri="{FF2B5EF4-FFF2-40B4-BE49-F238E27FC236}">
                    <a16:creationId xmlns:a16="http://schemas.microsoft.com/office/drawing/2014/main" id="{33EFCC7F-136D-88B2-800E-27F10EC30546}"/>
                  </a:ext>
                  <a:ext uri="{C183D7F6-B498-43B3-948B-1728B52AA6E4}">
                    <adec:decorative xmlns:adec="http://schemas.microsoft.com/office/drawing/2017/decorative" val="1"/>
                  </a:ext>
                </a:extLst>
              </p:cNvPr>
              <p:cNvSpPr/>
              <p:nvPr/>
            </p:nvSpPr>
            <p:spPr>
              <a:xfrm>
                <a:off x="10667567" y="3423836"/>
                <a:ext cx="228822" cy="167798"/>
              </a:xfrm>
              <a:custGeom>
                <a:avLst/>
                <a:gdLst>
                  <a:gd name="connsiteX0" fmla="*/ 0 w 293941"/>
                  <a:gd name="connsiteY0" fmla="*/ 9811 h 215550"/>
                  <a:gd name="connsiteX1" fmla="*/ 9811 w 293941"/>
                  <a:gd name="connsiteY1" fmla="*/ 0 h 215550"/>
                  <a:gd name="connsiteX2" fmla="*/ 83249 w 293941"/>
                  <a:gd name="connsiteY2" fmla="*/ 0 h 215550"/>
                  <a:gd name="connsiteX3" fmla="*/ 107728 w 293941"/>
                  <a:gd name="connsiteY3" fmla="*/ 9811 h 215550"/>
                  <a:gd name="connsiteX4" fmla="*/ 132207 w 293941"/>
                  <a:gd name="connsiteY4" fmla="*/ 19622 h 215550"/>
                  <a:gd name="connsiteX5" fmla="*/ 284131 w 293941"/>
                  <a:gd name="connsiteY5" fmla="*/ 19622 h 215550"/>
                  <a:gd name="connsiteX6" fmla="*/ 293942 w 293941"/>
                  <a:gd name="connsiteY6" fmla="*/ 29432 h 215550"/>
                  <a:gd name="connsiteX7" fmla="*/ 293942 w 293941"/>
                  <a:gd name="connsiteY7" fmla="*/ 215551 h 215550"/>
                  <a:gd name="connsiteX8" fmla="*/ 0 w 293941"/>
                  <a:gd name="connsiteY8" fmla="*/ 215551 h 215550"/>
                  <a:gd name="connsiteX9" fmla="*/ 0 w 293941"/>
                  <a:gd name="connsiteY9" fmla="*/ 9811 h 215550"/>
                  <a:gd name="connsiteX10" fmla="*/ 0 w 293941"/>
                  <a:gd name="connsiteY10" fmla="*/ 9811 h 215550"/>
                  <a:gd name="connsiteX11" fmla="*/ 0 w 293941"/>
                  <a:gd name="connsiteY11" fmla="*/ 9811 h 215550"/>
                  <a:gd name="connsiteX12" fmla="*/ 0 w 293941"/>
                  <a:gd name="connsiteY12" fmla="*/ 39148 h 215550"/>
                  <a:gd name="connsiteX13" fmla="*/ 83249 w 293941"/>
                  <a:gd name="connsiteY13" fmla="*/ 39148 h 215550"/>
                  <a:gd name="connsiteX14" fmla="*/ 107728 w 293941"/>
                  <a:gd name="connsiteY14" fmla="*/ 29337 h 215550"/>
                  <a:gd name="connsiteX15" fmla="*/ 132207 w 293941"/>
                  <a:gd name="connsiteY15" fmla="*/ 19526 h 215550"/>
                  <a:gd name="connsiteX0" fmla="*/ 0 w 293942"/>
                  <a:gd name="connsiteY0" fmla="*/ 9811 h 215551"/>
                  <a:gd name="connsiteX1" fmla="*/ 9811 w 293942"/>
                  <a:gd name="connsiteY1" fmla="*/ 0 h 215551"/>
                  <a:gd name="connsiteX2" fmla="*/ 83249 w 293942"/>
                  <a:gd name="connsiteY2" fmla="*/ 0 h 215551"/>
                  <a:gd name="connsiteX3" fmla="*/ 107728 w 293942"/>
                  <a:gd name="connsiteY3" fmla="*/ 9811 h 215551"/>
                  <a:gd name="connsiteX4" fmla="*/ 132207 w 293942"/>
                  <a:gd name="connsiteY4" fmla="*/ 19622 h 215551"/>
                  <a:gd name="connsiteX5" fmla="*/ 284131 w 293942"/>
                  <a:gd name="connsiteY5" fmla="*/ 19622 h 215551"/>
                  <a:gd name="connsiteX6" fmla="*/ 293942 w 293942"/>
                  <a:gd name="connsiteY6" fmla="*/ 29432 h 215551"/>
                  <a:gd name="connsiteX7" fmla="*/ 293942 w 293942"/>
                  <a:gd name="connsiteY7" fmla="*/ 215551 h 215551"/>
                  <a:gd name="connsiteX8" fmla="*/ 0 w 293942"/>
                  <a:gd name="connsiteY8" fmla="*/ 215551 h 215551"/>
                  <a:gd name="connsiteX9" fmla="*/ 0 w 293942"/>
                  <a:gd name="connsiteY9" fmla="*/ 9811 h 215551"/>
                  <a:gd name="connsiteX10" fmla="*/ 0 w 293942"/>
                  <a:gd name="connsiteY10" fmla="*/ 9811 h 215551"/>
                  <a:gd name="connsiteX11" fmla="*/ 0 w 293942"/>
                  <a:gd name="connsiteY11" fmla="*/ 9811 h 215551"/>
                  <a:gd name="connsiteX12" fmla="*/ 0 w 293942"/>
                  <a:gd name="connsiteY12" fmla="*/ 39148 h 215551"/>
                  <a:gd name="connsiteX13" fmla="*/ 83249 w 293942"/>
                  <a:gd name="connsiteY13" fmla="*/ 39148 h 215551"/>
                  <a:gd name="connsiteX14" fmla="*/ 107728 w 293942"/>
                  <a:gd name="connsiteY14" fmla="*/ 29337 h 215551"/>
                  <a:gd name="connsiteX15" fmla="*/ 132207 w 293942"/>
                  <a:gd name="connsiteY15" fmla="*/ 19526 h 21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3942" h="215551">
                    <a:moveTo>
                      <a:pt x="0" y="9811"/>
                    </a:moveTo>
                    <a:cubicBezTo>
                      <a:pt x="0" y="4382"/>
                      <a:pt x="4382" y="0"/>
                      <a:pt x="9811" y="0"/>
                    </a:cubicBezTo>
                    <a:lnTo>
                      <a:pt x="83249" y="0"/>
                    </a:lnTo>
                    <a:cubicBezTo>
                      <a:pt x="92774" y="0"/>
                      <a:pt x="101441" y="3715"/>
                      <a:pt x="107728" y="9811"/>
                    </a:cubicBezTo>
                    <a:cubicBezTo>
                      <a:pt x="114014" y="15812"/>
                      <a:pt x="122682" y="19622"/>
                      <a:pt x="132207" y="19622"/>
                    </a:cubicBezTo>
                    <a:lnTo>
                      <a:pt x="284131" y="19622"/>
                    </a:lnTo>
                    <a:cubicBezTo>
                      <a:pt x="289560" y="19622"/>
                      <a:pt x="293942" y="24003"/>
                      <a:pt x="293942" y="29432"/>
                    </a:cubicBezTo>
                    <a:lnTo>
                      <a:pt x="293942" y="215551"/>
                    </a:lnTo>
                    <a:lnTo>
                      <a:pt x="0" y="215551"/>
                    </a:lnTo>
                    <a:lnTo>
                      <a:pt x="0" y="9811"/>
                    </a:lnTo>
                    <a:lnTo>
                      <a:pt x="0" y="9811"/>
                    </a:lnTo>
                    <a:lnTo>
                      <a:pt x="0" y="9811"/>
                    </a:lnTo>
                    <a:close/>
                    <a:moveTo>
                      <a:pt x="0" y="39148"/>
                    </a:moveTo>
                    <a:lnTo>
                      <a:pt x="83249" y="39148"/>
                    </a:lnTo>
                    <a:cubicBezTo>
                      <a:pt x="92774" y="39148"/>
                      <a:pt x="101441" y="35433"/>
                      <a:pt x="107728" y="29337"/>
                    </a:cubicBezTo>
                    <a:cubicBezTo>
                      <a:pt x="114014" y="23241"/>
                      <a:pt x="122682" y="19526"/>
                      <a:pt x="132207" y="19526"/>
                    </a:cubicBezTo>
                  </a:path>
                </a:pathLst>
              </a:cu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Segoe UI" pitchFamily="34" charset="0"/>
                  <a:cs typeface="Segoe UI" pitchFamily="34" charset="0"/>
                </a:endParaRPr>
              </a:p>
            </p:txBody>
          </p:sp>
          <p:sp>
            <p:nvSpPr>
              <p:cNvPr id="194" name="TextBox 193">
                <a:extLst>
                  <a:ext uri="{FF2B5EF4-FFF2-40B4-BE49-F238E27FC236}">
                    <a16:creationId xmlns:a16="http://schemas.microsoft.com/office/drawing/2014/main" id="{F3E18F11-BE3A-3653-C1B5-367CE2E6C27B}"/>
                  </a:ext>
                </a:extLst>
              </p:cNvPr>
              <p:cNvSpPr txBox="1"/>
              <p:nvPr/>
            </p:nvSpPr>
            <p:spPr>
              <a:xfrm>
                <a:off x="10991730" y="4108069"/>
                <a:ext cx="601779"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P</a:t>
                </a:r>
                <a:r>
                  <a:rPr kumimoji="0" lang="en-US" sz="900" b="0" i="0" u="none" strike="noStrike" kern="1200" cap="none" spc="0" normalizeH="0" baseline="0" noProof="0" err="1">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rinters</a:t>
                </a:r>
                <a:endParaRPr kumimoji="0" lang="en-US" sz="11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endParaRPr>
              </a:p>
            </p:txBody>
          </p:sp>
          <p:sp>
            <p:nvSpPr>
              <p:cNvPr id="195" name="Graphic 43">
                <a:extLst>
                  <a:ext uri="{FF2B5EF4-FFF2-40B4-BE49-F238E27FC236}">
                    <a16:creationId xmlns:a16="http://schemas.microsoft.com/office/drawing/2014/main" id="{3A3DE03A-705B-AB61-C4A0-069B7ED8EF0F}"/>
                  </a:ext>
                  <a:ext uri="{C183D7F6-B498-43B3-948B-1728B52AA6E4}">
                    <adec:decorative xmlns:adec="http://schemas.microsoft.com/office/drawing/2017/decorative" val="1"/>
                  </a:ext>
                </a:extLst>
              </p:cNvPr>
              <p:cNvSpPr>
                <a:spLocks noChangeAspect="1"/>
              </p:cNvSpPr>
              <p:nvPr/>
            </p:nvSpPr>
            <p:spPr>
              <a:xfrm>
                <a:off x="10667567" y="4053081"/>
                <a:ext cx="228600" cy="228694"/>
              </a:xfrm>
              <a:custGeom>
                <a:avLst/>
                <a:gdLst>
                  <a:gd name="connsiteX0" fmla="*/ 93788 w 355012"/>
                  <a:gd name="connsiteY0" fmla="*/ 305817 h 355156"/>
                  <a:gd name="connsiteX1" fmla="*/ 0 w 355012"/>
                  <a:gd name="connsiteY1" fmla="*/ 305817 h 355156"/>
                  <a:gd name="connsiteX2" fmla="*/ 0 w 355012"/>
                  <a:gd name="connsiteY2" fmla="*/ 156648 h 355156"/>
                  <a:gd name="connsiteX3" fmla="*/ 19132 w 355012"/>
                  <a:gd name="connsiteY3" fmla="*/ 137373 h 355156"/>
                  <a:gd name="connsiteX4" fmla="*/ 335881 w 355012"/>
                  <a:gd name="connsiteY4" fmla="*/ 137373 h 355156"/>
                  <a:gd name="connsiteX5" fmla="*/ 355012 w 355012"/>
                  <a:gd name="connsiteY5" fmla="*/ 156648 h 355156"/>
                  <a:gd name="connsiteX6" fmla="*/ 355012 w 355012"/>
                  <a:gd name="connsiteY6" fmla="*/ 305817 h 355156"/>
                  <a:gd name="connsiteX7" fmla="*/ 259067 w 355012"/>
                  <a:gd name="connsiteY7" fmla="*/ 305817 h 355156"/>
                  <a:gd name="connsiteX8" fmla="*/ 260074 w 355012"/>
                  <a:gd name="connsiteY8" fmla="*/ 137373 h 355156"/>
                  <a:gd name="connsiteX9" fmla="*/ 260074 w 355012"/>
                  <a:gd name="connsiteY9" fmla="*/ 0 h 355156"/>
                  <a:gd name="connsiteX10" fmla="*/ 93788 w 355012"/>
                  <a:gd name="connsiteY10" fmla="*/ 0 h 355156"/>
                  <a:gd name="connsiteX11" fmla="*/ 93788 w 355012"/>
                  <a:gd name="connsiteY11" fmla="*/ 137373 h 355156"/>
                  <a:gd name="connsiteX12" fmla="*/ 260074 w 355012"/>
                  <a:gd name="connsiteY12" fmla="*/ 238209 h 355156"/>
                  <a:gd name="connsiteX13" fmla="*/ 93788 w 355012"/>
                  <a:gd name="connsiteY13" fmla="*/ 238209 h 355156"/>
                  <a:gd name="connsiteX14" fmla="*/ 93788 w 355012"/>
                  <a:gd name="connsiteY14" fmla="*/ 355156 h 355156"/>
                  <a:gd name="connsiteX15" fmla="*/ 260074 w 355012"/>
                  <a:gd name="connsiteY15" fmla="*/ 355156 h 355156"/>
                  <a:gd name="connsiteX16" fmla="*/ 260074 w 355012"/>
                  <a:gd name="connsiteY16" fmla="*/ 238209 h 355156"/>
                  <a:gd name="connsiteX17" fmla="*/ 260074 w 355012"/>
                  <a:gd name="connsiteY17" fmla="*/ 238209 h 355156"/>
                  <a:gd name="connsiteX18" fmla="*/ 260074 w 355012"/>
                  <a:gd name="connsiteY18" fmla="*/ 238209 h 355156"/>
                  <a:gd name="connsiteX19" fmla="*/ 46894 w 355012"/>
                  <a:gd name="connsiteY19" fmla="*/ 194192 h 355156"/>
                  <a:gd name="connsiteX20" fmla="*/ 53223 w 355012"/>
                  <a:gd name="connsiteY20" fmla="*/ 187719 h 355156"/>
                  <a:gd name="connsiteX21" fmla="*/ 46894 w 355012"/>
                  <a:gd name="connsiteY21" fmla="*/ 180239 h 355156"/>
                  <a:gd name="connsiteX22" fmla="*/ 39414 w 355012"/>
                  <a:gd name="connsiteY22" fmla="*/ 187719 h 355156"/>
                  <a:gd name="connsiteX23" fmla="*/ 46894 w 355012"/>
                  <a:gd name="connsiteY23" fmla="*/ 194192 h 355156"/>
                  <a:gd name="connsiteX24" fmla="*/ 46894 w 355012"/>
                  <a:gd name="connsiteY24" fmla="*/ 194192 h 355156"/>
                  <a:gd name="connsiteX0" fmla="*/ 93788 w 355012"/>
                  <a:gd name="connsiteY0" fmla="*/ 305817 h 355156"/>
                  <a:gd name="connsiteX1" fmla="*/ 0 w 355012"/>
                  <a:gd name="connsiteY1" fmla="*/ 305817 h 355156"/>
                  <a:gd name="connsiteX2" fmla="*/ 0 w 355012"/>
                  <a:gd name="connsiteY2" fmla="*/ 156648 h 355156"/>
                  <a:gd name="connsiteX3" fmla="*/ 19132 w 355012"/>
                  <a:gd name="connsiteY3" fmla="*/ 137373 h 355156"/>
                  <a:gd name="connsiteX4" fmla="*/ 335881 w 355012"/>
                  <a:gd name="connsiteY4" fmla="*/ 137373 h 355156"/>
                  <a:gd name="connsiteX5" fmla="*/ 355012 w 355012"/>
                  <a:gd name="connsiteY5" fmla="*/ 156648 h 355156"/>
                  <a:gd name="connsiteX6" fmla="*/ 355012 w 355012"/>
                  <a:gd name="connsiteY6" fmla="*/ 305817 h 355156"/>
                  <a:gd name="connsiteX7" fmla="*/ 259067 w 355012"/>
                  <a:gd name="connsiteY7" fmla="*/ 305817 h 355156"/>
                  <a:gd name="connsiteX8" fmla="*/ 260074 w 355012"/>
                  <a:gd name="connsiteY8" fmla="*/ 137373 h 355156"/>
                  <a:gd name="connsiteX9" fmla="*/ 260074 w 355012"/>
                  <a:gd name="connsiteY9" fmla="*/ 0 h 355156"/>
                  <a:gd name="connsiteX10" fmla="*/ 93788 w 355012"/>
                  <a:gd name="connsiteY10" fmla="*/ 0 h 355156"/>
                  <a:gd name="connsiteX11" fmla="*/ 93788 w 355012"/>
                  <a:gd name="connsiteY11" fmla="*/ 137373 h 355156"/>
                  <a:gd name="connsiteX12" fmla="*/ 260074 w 355012"/>
                  <a:gd name="connsiteY12" fmla="*/ 238209 h 355156"/>
                  <a:gd name="connsiteX13" fmla="*/ 93788 w 355012"/>
                  <a:gd name="connsiteY13" fmla="*/ 238209 h 355156"/>
                  <a:gd name="connsiteX14" fmla="*/ 93788 w 355012"/>
                  <a:gd name="connsiteY14" fmla="*/ 355156 h 355156"/>
                  <a:gd name="connsiteX15" fmla="*/ 260074 w 355012"/>
                  <a:gd name="connsiteY15" fmla="*/ 355156 h 355156"/>
                  <a:gd name="connsiteX16" fmla="*/ 260074 w 355012"/>
                  <a:gd name="connsiteY16" fmla="*/ 238209 h 355156"/>
                  <a:gd name="connsiteX17" fmla="*/ 260074 w 355012"/>
                  <a:gd name="connsiteY17" fmla="*/ 238209 h 355156"/>
                  <a:gd name="connsiteX18" fmla="*/ 260074 w 355012"/>
                  <a:gd name="connsiteY18" fmla="*/ 238209 h 355156"/>
                  <a:gd name="connsiteX19" fmla="*/ 46894 w 355012"/>
                  <a:gd name="connsiteY19" fmla="*/ 194192 h 355156"/>
                  <a:gd name="connsiteX20" fmla="*/ 53223 w 355012"/>
                  <a:gd name="connsiteY20" fmla="*/ 187719 h 355156"/>
                  <a:gd name="connsiteX21" fmla="*/ 46894 w 355012"/>
                  <a:gd name="connsiteY21" fmla="*/ 180239 h 355156"/>
                  <a:gd name="connsiteX22" fmla="*/ 39414 w 355012"/>
                  <a:gd name="connsiteY22" fmla="*/ 187719 h 355156"/>
                  <a:gd name="connsiteX23" fmla="*/ 46894 w 355012"/>
                  <a:gd name="connsiteY23" fmla="*/ 194192 h 355156"/>
                  <a:gd name="connsiteX24" fmla="*/ 46894 w 355012"/>
                  <a:gd name="connsiteY24" fmla="*/ 194192 h 355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5012" h="355156">
                    <a:moveTo>
                      <a:pt x="93788" y="305817"/>
                    </a:moveTo>
                    <a:lnTo>
                      <a:pt x="0" y="305817"/>
                    </a:lnTo>
                    <a:lnTo>
                      <a:pt x="0" y="156648"/>
                    </a:lnTo>
                    <a:cubicBezTo>
                      <a:pt x="0" y="145860"/>
                      <a:pt x="8487" y="137373"/>
                      <a:pt x="19132" y="137373"/>
                    </a:cubicBezTo>
                    <a:lnTo>
                      <a:pt x="335881" y="137373"/>
                    </a:lnTo>
                    <a:cubicBezTo>
                      <a:pt x="346525" y="137373"/>
                      <a:pt x="355012" y="146004"/>
                      <a:pt x="355012" y="156648"/>
                    </a:cubicBezTo>
                    <a:lnTo>
                      <a:pt x="355012" y="305817"/>
                    </a:lnTo>
                    <a:lnTo>
                      <a:pt x="259067" y="305817"/>
                    </a:lnTo>
                    <a:moveTo>
                      <a:pt x="260074" y="137373"/>
                    </a:moveTo>
                    <a:lnTo>
                      <a:pt x="260074" y="0"/>
                    </a:lnTo>
                    <a:lnTo>
                      <a:pt x="93788" y="0"/>
                    </a:lnTo>
                    <a:lnTo>
                      <a:pt x="93788" y="137373"/>
                    </a:lnTo>
                    <a:moveTo>
                      <a:pt x="260074" y="238209"/>
                    </a:moveTo>
                    <a:lnTo>
                      <a:pt x="93788" y="238209"/>
                    </a:lnTo>
                    <a:lnTo>
                      <a:pt x="93788" y="355156"/>
                    </a:lnTo>
                    <a:lnTo>
                      <a:pt x="260074" y="355156"/>
                    </a:lnTo>
                    <a:lnTo>
                      <a:pt x="260074" y="238209"/>
                    </a:lnTo>
                    <a:lnTo>
                      <a:pt x="260074" y="238209"/>
                    </a:lnTo>
                    <a:lnTo>
                      <a:pt x="260074" y="238209"/>
                    </a:lnTo>
                    <a:close/>
                    <a:moveTo>
                      <a:pt x="46894" y="194192"/>
                    </a:moveTo>
                    <a:cubicBezTo>
                      <a:pt x="50058" y="194192"/>
                      <a:pt x="53223" y="191028"/>
                      <a:pt x="53223" y="187719"/>
                    </a:cubicBezTo>
                    <a:cubicBezTo>
                      <a:pt x="53223" y="183404"/>
                      <a:pt x="50058" y="180239"/>
                      <a:pt x="46894" y="180239"/>
                    </a:cubicBezTo>
                    <a:cubicBezTo>
                      <a:pt x="42578" y="180239"/>
                      <a:pt x="39414" y="183404"/>
                      <a:pt x="39414" y="187719"/>
                    </a:cubicBezTo>
                    <a:cubicBezTo>
                      <a:pt x="39414" y="191028"/>
                      <a:pt x="42578" y="194192"/>
                      <a:pt x="46894" y="194192"/>
                    </a:cubicBezTo>
                    <a:lnTo>
                      <a:pt x="46894" y="194192"/>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35000">
                        <a:srgbClr val="0078D4"/>
                      </a:gs>
                      <a:gs pos="100000">
                        <a:srgbClr val="0078D4"/>
                      </a:gs>
                    </a:gsLst>
                    <a:path path="circle">
                      <a:fillToRect l="50000" t="-80000" r="50000" b="180000"/>
                    </a:path>
                  </a:gradFill>
                  <a:effectLst/>
                  <a:uLnTx/>
                  <a:uFillTx/>
                  <a:latin typeface="Segoe UI"/>
                  <a:ea typeface="+mn-ea"/>
                  <a:cs typeface="+mn-cs"/>
                </a:endParaRPr>
              </a:p>
            </p:txBody>
          </p:sp>
          <p:cxnSp>
            <p:nvCxnSpPr>
              <p:cNvPr id="196" name="Straight Arrow Connector 195">
                <a:extLst>
                  <a:ext uri="{FF2B5EF4-FFF2-40B4-BE49-F238E27FC236}">
                    <a16:creationId xmlns:a16="http://schemas.microsoft.com/office/drawing/2014/main" id="{9F279FB9-578F-7DE1-877B-35BA97BDAC45}"/>
                  </a:ext>
                  <a:ext uri="{C183D7F6-B498-43B3-948B-1728B52AA6E4}">
                    <adec:decorative xmlns:adec="http://schemas.microsoft.com/office/drawing/2017/decorative" val="1"/>
                  </a:ext>
                </a:extLst>
              </p:cNvPr>
              <p:cNvCxnSpPr>
                <a:cxnSpLocks/>
              </p:cNvCxnSpPr>
              <p:nvPr/>
            </p:nvCxnSpPr>
            <p:spPr>
              <a:xfrm>
                <a:off x="10395066" y="4497594"/>
                <a:ext cx="228600" cy="0"/>
              </a:xfrm>
              <a:prstGeom prst="straightConnector1">
                <a:avLst/>
              </a:prstGeom>
              <a:ln w="15875">
                <a:solidFill>
                  <a:schemeClr val="tx1"/>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3836A502-FD87-8335-63E8-BC3E050D210A}"/>
                  </a:ext>
                </a:extLst>
              </p:cNvPr>
              <p:cNvSpPr txBox="1"/>
              <p:nvPr/>
            </p:nvSpPr>
            <p:spPr>
              <a:xfrm>
                <a:off x="10661951" y="4262800"/>
                <a:ext cx="2286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t>
                </a:r>
              </a:p>
            </p:txBody>
          </p:sp>
          <p:sp>
            <p:nvSpPr>
              <p:cNvPr id="198" name="TextBox 197">
                <a:extLst>
                  <a:ext uri="{FF2B5EF4-FFF2-40B4-BE49-F238E27FC236}">
                    <a16:creationId xmlns:a16="http://schemas.microsoft.com/office/drawing/2014/main" id="{87267DA7-8144-CE19-8FEF-47ACAA29EC89}"/>
                  </a:ext>
                </a:extLst>
              </p:cNvPr>
              <p:cNvSpPr txBox="1"/>
              <p:nvPr/>
            </p:nvSpPr>
            <p:spPr>
              <a:xfrm>
                <a:off x="10991731" y="3778719"/>
                <a:ext cx="477392"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ERP</a:t>
                </a:r>
                <a:endParaRPr kumimoji="0" lang="en-US" sz="11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endParaRPr>
              </a:p>
            </p:txBody>
          </p:sp>
          <p:grpSp>
            <p:nvGrpSpPr>
              <p:cNvPr id="199" name="Group 198">
                <a:extLst>
                  <a:ext uri="{FF2B5EF4-FFF2-40B4-BE49-F238E27FC236}">
                    <a16:creationId xmlns:a16="http://schemas.microsoft.com/office/drawing/2014/main" id="{84423467-C500-53F4-9FB3-C4B55E6A4712}"/>
                  </a:ext>
                  <a:ext uri="{C183D7F6-B498-43B3-948B-1728B52AA6E4}">
                    <adec:decorative xmlns:adec="http://schemas.microsoft.com/office/drawing/2017/decorative" val="1"/>
                  </a:ext>
                </a:extLst>
              </p:cNvPr>
              <p:cNvGrpSpPr/>
              <p:nvPr/>
            </p:nvGrpSpPr>
            <p:grpSpPr>
              <a:xfrm>
                <a:off x="10667567" y="3082679"/>
                <a:ext cx="271838" cy="209831"/>
                <a:chOff x="13611225" y="3017472"/>
                <a:chExt cx="727322" cy="561416"/>
              </a:xfrm>
            </p:grpSpPr>
            <p:sp>
              <p:nvSpPr>
                <p:cNvPr id="200" name="Rectangle 199">
                  <a:extLst>
                    <a:ext uri="{FF2B5EF4-FFF2-40B4-BE49-F238E27FC236}">
                      <a16:creationId xmlns:a16="http://schemas.microsoft.com/office/drawing/2014/main" id="{1DD48F50-037E-E9A7-5BAD-B639AA09F5AE}"/>
                    </a:ext>
                  </a:extLst>
                </p:cNvPr>
                <p:cNvSpPr/>
                <p:nvPr/>
              </p:nvSpPr>
              <p:spPr bwMode="auto">
                <a:xfrm>
                  <a:off x="13611225" y="3017472"/>
                  <a:ext cx="609600" cy="411528"/>
                </a:xfrm>
                <a:prstGeom prst="rect">
                  <a:avLst/>
                </a:prstGeom>
                <a:no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35000">
                          <a:srgbClr val="0078D4"/>
                        </a:gs>
                        <a:gs pos="100000">
                          <a:srgbClr val="0078D4"/>
                        </a:gs>
                      </a:gsLst>
                      <a:path path="circle">
                        <a:fillToRect l="50000" t="-80000" r="50000" b="180000"/>
                      </a:path>
                    </a:gradFill>
                    <a:effectLst/>
                    <a:uLnTx/>
                    <a:uFillTx/>
                    <a:latin typeface="Segoe UI"/>
                    <a:ea typeface="Segoe UI" pitchFamily="34" charset="0"/>
                    <a:cs typeface="Segoe UI" pitchFamily="34" charset="0"/>
                  </a:endParaRPr>
                </a:p>
              </p:txBody>
            </p:sp>
            <p:cxnSp>
              <p:nvCxnSpPr>
                <p:cNvPr id="201" name="Straight Connector 200">
                  <a:extLst>
                    <a:ext uri="{FF2B5EF4-FFF2-40B4-BE49-F238E27FC236}">
                      <a16:creationId xmlns:a16="http://schemas.microsoft.com/office/drawing/2014/main" id="{5E00CD5C-FF0B-59B4-20CD-0494E9D673FE}"/>
                    </a:ext>
                  </a:extLst>
                </p:cNvPr>
                <p:cNvCxnSpPr>
                  <a:cxnSpLocks/>
                </p:cNvCxnSpPr>
                <p:nvPr/>
              </p:nvCxnSpPr>
              <p:spPr>
                <a:xfrm flipH="1">
                  <a:off x="13913644" y="3429000"/>
                  <a:ext cx="4762" cy="115684"/>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09F9A50D-B450-DB4C-6D01-733C4F36A4BA}"/>
                    </a:ext>
                  </a:extLst>
                </p:cNvPr>
                <p:cNvCxnSpPr>
                  <a:cxnSpLocks/>
                </p:cNvCxnSpPr>
                <p:nvPr/>
              </p:nvCxnSpPr>
              <p:spPr>
                <a:xfrm>
                  <a:off x="13772112" y="3544684"/>
                  <a:ext cx="287827" cy="0"/>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3" name="Oval 202">
                  <a:extLst>
                    <a:ext uri="{FF2B5EF4-FFF2-40B4-BE49-F238E27FC236}">
                      <a16:creationId xmlns:a16="http://schemas.microsoft.com/office/drawing/2014/main" id="{E0553F4E-03D0-FDC2-DB06-AF9E8BD43C05}"/>
                    </a:ext>
                  </a:extLst>
                </p:cNvPr>
                <p:cNvSpPr/>
                <p:nvPr/>
              </p:nvSpPr>
              <p:spPr bwMode="auto">
                <a:xfrm>
                  <a:off x="13973175" y="3213516"/>
                  <a:ext cx="365372" cy="365372"/>
                </a:xfrm>
                <a:prstGeom prst="ellipse">
                  <a:avLst/>
                </a:prstGeom>
                <a:solidFill>
                  <a:schemeClr val="bg1"/>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35000">
                          <a:srgbClr val="0078D4"/>
                        </a:gs>
                        <a:gs pos="100000">
                          <a:srgbClr val="0078D4"/>
                        </a:gs>
                      </a:gsLst>
                      <a:path path="circle">
                        <a:fillToRect l="50000" t="-80000" r="50000" b="180000"/>
                      </a:path>
                    </a:gradFill>
                    <a:effectLst/>
                    <a:uLnTx/>
                    <a:uFillTx/>
                    <a:latin typeface="Segoe UI"/>
                    <a:ea typeface="Segoe UI" pitchFamily="34" charset="0"/>
                    <a:cs typeface="Segoe UI" pitchFamily="34" charset="0"/>
                  </a:endParaRPr>
                </a:p>
              </p:txBody>
            </p:sp>
            <p:grpSp>
              <p:nvGrpSpPr>
                <p:cNvPr id="204" name="Group 203">
                  <a:extLst>
                    <a:ext uri="{FF2B5EF4-FFF2-40B4-BE49-F238E27FC236}">
                      <a16:creationId xmlns:a16="http://schemas.microsoft.com/office/drawing/2014/main" id="{C73BB82D-3342-02A1-F194-7A5538CBD707}"/>
                    </a:ext>
                  </a:extLst>
                </p:cNvPr>
                <p:cNvGrpSpPr/>
                <p:nvPr/>
              </p:nvGrpSpPr>
              <p:grpSpPr>
                <a:xfrm>
                  <a:off x="14137429" y="3287896"/>
                  <a:ext cx="89746" cy="109076"/>
                  <a:chOff x="13950950" y="3854450"/>
                  <a:chExt cx="108989" cy="132462"/>
                </a:xfrm>
              </p:grpSpPr>
              <p:cxnSp>
                <p:nvCxnSpPr>
                  <p:cNvPr id="208" name="Straight Connector 207">
                    <a:extLst>
                      <a:ext uri="{FF2B5EF4-FFF2-40B4-BE49-F238E27FC236}">
                        <a16:creationId xmlns:a16="http://schemas.microsoft.com/office/drawing/2014/main" id="{6CF73868-66C7-1FAE-D3CA-FAE880B871E4}"/>
                      </a:ext>
                    </a:extLst>
                  </p:cNvPr>
                  <p:cNvCxnSpPr>
                    <a:cxnSpLocks/>
                  </p:cNvCxnSpPr>
                  <p:nvPr/>
                </p:nvCxnSpPr>
                <p:spPr>
                  <a:xfrm flipH="1">
                    <a:off x="13950950" y="3854450"/>
                    <a:ext cx="108989" cy="66231"/>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8DF105CF-8401-D43F-FA23-AB87FB79D0A7}"/>
                      </a:ext>
                    </a:extLst>
                  </p:cNvPr>
                  <p:cNvCxnSpPr>
                    <a:cxnSpLocks/>
                  </p:cNvCxnSpPr>
                  <p:nvPr/>
                </p:nvCxnSpPr>
                <p:spPr>
                  <a:xfrm flipH="1" flipV="1">
                    <a:off x="13950950" y="3920681"/>
                    <a:ext cx="108989" cy="66231"/>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99CA990E-F2AF-9929-5FD3-0A1563782855}"/>
                    </a:ext>
                  </a:extLst>
                </p:cNvPr>
                <p:cNvGrpSpPr/>
                <p:nvPr/>
              </p:nvGrpSpPr>
              <p:grpSpPr>
                <a:xfrm flipH="1">
                  <a:off x="14074596" y="3377284"/>
                  <a:ext cx="89746" cy="109076"/>
                  <a:chOff x="13950950" y="3854450"/>
                  <a:chExt cx="108989" cy="132462"/>
                </a:xfrm>
              </p:grpSpPr>
              <p:cxnSp>
                <p:nvCxnSpPr>
                  <p:cNvPr id="206" name="Straight Connector 205">
                    <a:extLst>
                      <a:ext uri="{FF2B5EF4-FFF2-40B4-BE49-F238E27FC236}">
                        <a16:creationId xmlns:a16="http://schemas.microsoft.com/office/drawing/2014/main" id="{5307B075-9BAD-81D5-2BF8-7DD94FD57CA4}"/>
                      </a:ext>
                    </a:extLst>
                  </p:cNvPr>
                  <p:cNvCxnSpPr>
                    <a:cxnSpLocks/>
                  </p:cNvCxnSpPr>
                  <p:nvPr/>
                </p:nvCxnSpPr>
                <p:spPr>
                  <a:xfrm flipH="1">
                    <a:off x="13950950" y="3854450"/>
                    <a:ext cx="108989" cy="66231"/>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1BBD2774-BA98-D2A4-DB8F-923CED0067B2}"/>
                      </a:ext>
                    </a:extLst>
                  </p:cNvPr>
                  <p:cNvCxnSpPr>
                    <a:cxnSpLocks/>
                  </p:cNvCxnSpPr>
                  <p:nvPr/>
                </p:nvCxnSpPr>
                <p:spPr>
                  <a:xfrm flipH="1" flipV="1">
                    <a:off x="13950950" y="3920681"/>
                    <a:ext cx="108989" cy="66231"/>
                  </a:xfrm>
                  <a:prstGeom prst="line">
                    <a:avLst/>
                  </a:prstGeom>
                  <a:ln w="952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271" name="Group 270">
              <a:extLst>
                <a:ext uri="{FF2B5EF4-FFF2-40B4-BE49-F238E27FC236}">
                  <a16:creationId xmlns:a16="http://schemas.microsoft.com/office/drawing/2014/main" id="{BC7E0990-A2AB-B4AF-B085-ACD05AC10D1C}"/>
                </a:ext>
                <a:ext uri="{C183D7F6-B498-43B3-948B-1728B52AA6E4}">
                  <adec:decorative xmlns:adec="http://schemas.microsoft.com/office/drawing/2017/decorative" val="1"/>
                </a:ext>
              </a:extLst>
            </p:cNvPr>
            <p:cNvGrpSpPr/>
            <p:nvPr/>
          </p:nvGrpSpPr>
          <p:grpSpPr>
            <a:xfrm rot="16200000">
              <a:off x="5489917" y="3394145"/>
              <a:ext cx="738753" cy="3111265"/>
              <a:chOff x="3882398" y="2992438"/>
              <a:chExt cx="1325954" cy="2621280"/>
            </a:xfrm>
          </p:grpSpPr>
          <p:grpSp>
            <p:nvGrpSpPr>
              <p:cNvPr id="274" name="Group 273">
                <a:extLst>
                  <a:ext uri="{FF2B5EF4-FFF2-40B4-BE49-F238E27FC236}">
                    <a16:creationId xmlns:a16="http://schemas.microsoft.com/office/drawing/2014/main" id="{ECFF6615-B999-EA52-15E1-70E324E772A2}"/>
                  </a:ext>
                </a:extLst>
              </p:cNvPr>
              <p:cNvGrpSpPr/>
              <p:nvPr/>
            </p:nvGrpSpPr>
            <p:grpSpPr>
              <a:xfrm>
                <a:off x="3882401" y="2992438"/>
                <a:ext cx="285777" cy="182880"/>
                <a:chOff x="3767570" y="2458608"/>
                <a:chExt cx="285777" cy="182880"/>
              </a:xfrm>
            </p:grpSpPr>
            <p:sp>
              <p:nvSpPr>
                <p:cNvPr id="283" name="Arc 282">
                  <a:extLst>
                    <a:ext uri="{FF2B5EF4-FFF2-40B4-BE49-F238E27FC236}">
                      <a16:creationId xmlns:a16="http://schemas.microsoft.com/office/drawing/2014/main" id="{F5503E68-542B-3DCC-558E-1AA47E6CC331}"/>
                    </a:ext>
                  </a:extLst>
                </p:cNvPr>
                <p:cNvSpPr/>
                <p:nvPr/>
              </p:nvSpPr>
              <p:spPr>
                <a:xfrm>
                  <a:off x="3767579" y="2458608"/>
                  <a:ext cx="285768" cy="182880"/>
                </a:xfrm>
                <a:prstGeom prst="arc">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0" rIns="91440" bIns="91440"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cxnSp>
              <p:nvCxnSpPr>
                <p:cNvPr id="284" name="Straight Connector 283">
                  <a:extLst>
                    <a:ext uri="{FF2B5EF4-FFF2-40B4-BE49-F238E27FC236}">
                      <a16:creationId xmlns:a16="http://schemas.microsoft.com/office/drawing/2014/main" id="{91287C17-7A49-2A21-C54A-120B614A5D10}"/>
                    </a:ext>
                  </a:extLst>
                </p:cNvPr>
                <p:cNvCxnSpPr>
                  <a:cxnSpLocks/>
                </p:cNvCxnSpPr>
                <p:nvPr/>
              </p:nvCxnSpPr>
              <p:spPr>
                <a:xfrm rot="5400000" flipV="1">
                  <a:off x="3839015" y="2387163"/>
                  <a:ext cx="0" cy="142890"/>
                </a:xfrm>
                <a:prstGeom prst="lin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75" name="Group 274">
                <a:extLst>
                  <a:ext uri="{FF2B5EF4-FFF2-40B4-BE49-F238E27FC236}">
                    <a16:creationId xmlns:a16="http://schemas.microsoft.com/office/drawing/2014/main" id="{BB62C699-29A2-1F1C-2080-7D8ED9762467}"/>
                  </a:ext>
                </a:extLst>
              </p:cNvPr>
              <p:cNvGrpSpPr/>
              <p:nvPr/>
            </p:nvGrpSpPr>
            <p:grpSpPr>
              <a:xfrm flipV="1">
                <a:off x="3882400" y="5430838"/>
                <a:ext cx="285776" cy="182880"/>
                <a:chOff x="3767569" y="2458608"/>
                <a:chExt cx="285776" cy="182880"/>
              </a:xfrm>
            </p:grpSpPr>
            <p:sp>
              <p:nvSpPr>
                <p:cNvPr id="281" name="Arc 280">
                  <a:extLst>
                    <a:ext uri="{FF2B5EF4-FFF2-40B4-BE49-F238E27FC236}">
                      <a16:creationId xmlns:a16="http://schemas.microsoft.com/office/drawing/2014/main" id="{717CDE46-D241-7A08-795D-C4E136B5F070}"/>
                    </a:ext>
                  </a:extLst>
                </p:cNvPr>
                <p:cNvSpPr/>
                <p:nvPr/>
              </p:nvSpPr>
              <p:spPr>
                <a:xfrm>
                  <a:off x="3767581" y="2458608"/>
                  <a:ext cx="285764" cy="182880"/>
                </a:xfrm>
                <a:prstGeom prst="arc">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0" rIns="91440" bIns="91440"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cxnSp>
              <p:nvCxnSpPr>
                <p:cNvPr id="282" name="Straight Connector 281">
                  <a:extLst>
                    <a:ext uri="{FF2B5EF4-FFF2-40B4-BE49-F238E27FC236}">
                      <a16:creationId xmlns:a16="http://schemas.microsoft.com/office/drawing/2014/main" id="{EFA05D74-7D0C-BE18-0D6C-DA7EADDC75C2}"/>
                    </a:ext>
                  </a:extLst>
                </p:cNvPr>
                <p:cNvCxnSpPr>
                  <a:cxnSpLocks/>
                  <a:endCxn id="281" idx="0"/>
                </p:cNvCxnSpPr>
                <p:nvPr/>
              </p:nvCxnSpPr>
              <p:spPr>
                <a:xfrm rot="16200000">
                  <a:off x="3839015" y="2387162"/>
                  <a:ext cx="0" cy="142892"/>
                </a:xfrm>
                <a:prstGeom prst="lin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76" name="Straight Connector 275">
                <a:extLst>
                  <a:ext uri="{FF2B5EF4-FFF2-40B4-BE49-F238E27FC236}">
                    <a16:creationId xmlns:a16="http://schemas.microsoft.com/office/drawing/2014/main" id="{EF2A0074-A233-0616-4B61-5D6F92549812}"/>
                  </a:ext>
                </a:extLst>
              </p:cNvPr>
              <p:cNvCxnSpPr>
                <a:cxnSpLocks/>
              </p:cNvCxnSpPr>
              <p:nvPr/>
            </p:nvCxnSpPr>
            <p:spPr>
              <a:xfrm>
                <a:off x="4168177" y="3083878"/>
                <a:ext cx="0" cy="1127759"/>
              </a:xfrm>
              <a:prstGeom prst="lin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7" name="Arc 276">
                <a:extLst>
                  <a:ext uri="{FF2B5EF4-FFF2-40B4-BE49-F238E27FC236}">
                    <a16:creationId xmlns:a16="http://schemas.microsoft.com/office/drawing/2014/main" id="{0BB711F9-EE7A-0AD7-A69F-D9E3DA770820}"/>
                  </a:ext>
                </a:extLst>
              </p:cNvPr>
              <p:cNvSpPr/>
              <p:nvPr/>
            </p:nvSpPr>
            <p:spPr>
              <a:xfrm rot="10800000" flipV="1">
                <a:off x="4168178" y="4303077"/>
                <a:ext cx="182880" cy="182880"/>
              </a:xfrm>
              <a:prstGeom prst="arc">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0" rIns="91440" bIns="91440"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cxnSp>
            <p:nvCxnSpPr>
              <p:cNvPr id="278" name="Straight Connector 277">
                <a:extLst>
                  <a:ext uri="{FF2B5EF4-FFF2-40B4-BE49-F238E27FC236}">
                    <a16:creationId xmlns:a16="http://schemas.microsoft.com/office/drawing/2014/main" id="{556F3E51-D888-0EEF-A2EF-5D80977CFFFF}"/>
                  </a:ext>
                </a:extLst>
              </p:cNvPr>
              <p:cNvCxnSpPr>
                <a:cxnSpLocks/>
              </p:cNvCxnSpPr>
              <p:nvPr/>
            </p:nvCxnSpPr>
            <p:spPr>
              <a:xfrm rot="5400000">
                <a:off x="4543938" y="3638664"/>
                <a:ext cx="2873" cy="1325954"/>
              </a:xfrm>
              <a:prstGeom prst="lin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9" name="Arc 278">
                <a:extLst>
                  <a:ext uri="{FF2B5EF4-FFF2-40B4-BE49-F238E27FC236}">
                    <a16:creationId xmlns:a16="http://schemas.microsoft.com/office/drawing/2014/main" id="{F43B68B7-70C9-22EE-1F89-6549DDAD6E0F}"/>
                  </a:ext>
                </a:extLst>
              </p:cNvPr>
              <p:cNvSpPr/>
              <p:nvPr/>
            </p:nvSpPr>
            <p:spPr>
              <a:xfrm rot="10800000">
                <a:off x="4168178" y="4120197"/>
                <a:ext cx="182880" cy="182880"/>
              </a:xfrm>
              <a:prstGeom prst="arc">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0" rIns="91440" bIns="91440"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600"/>
                  </a:spcBef>
                  <a:spcAft>
                    <a:spcPts val="600"/>
                  </a:spcAft>
                  <a:buClrTx/>
                  <a:buSzTx/>
                  <a:buFontTx/>
                  <a:buNone/>
                  <a:tabLst/>
                  <a:defRPr/>
                </a:pPr>
                <a:endParaRPr kumimoji="0" lang="en-US" sz="16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cxnSp>
            <p:nvCxnSpPr>
              <p:cNvPr id="280" name="Straight Connector 279">
                <a:extLst>
                  <a:ext uri="{FF2B5EF4-FFF2-40B4-BE49-F238E27FC236}">
                    <a16:creationId xmlns:a16="http://schemas.microsoft.com/office/drawing/2014/main" id="{796B5F75-F3B7-A9D9-2BBE-634A540F9CAC}"/>
                  </a:ext>
                </a:extLst>
              </p:cNvPr>
              <p:cNvCxnSpPr>
                <a:cxnSpLocks/>
              </p:cNvCxnSpPr>
              <p:nvPr/>
            </p:nvCxnSpPr>
            <p:spPr>
              <a:xfrm>
                <a:off x="4168177" y="4394517"/>
                <a:ext cx="0" cy="1127761"/>
              </a:xfrm>
              <a:prstGeom prst="line">
                <a:avLst/>
              </a:prstGeom>
              <a:solidFill>
                <a:schemeClr val="bg1"/>
              </a:solidFill>
              <a:ln w="28575"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285" name="Straight Connector 284">
              <a:extLst>
                <a:ext uri="{FF2B5EF4-FFF2-40B4-BE49-F238E27FC236}">
                  <a16:creationId xmlns:a16="http://schemas.microsoft.com/office/drawing/2014/main" id="{E31D3C4F-F0EF-9133-B943-0530E452C9A3}"/>
                </a:ext>
                <a:ext uri="{C183D7F6-B498-43B3-948B-1728B52AA6E4}">
                  <adec:decorative xmlns:adec="http://schemas.microsoft.com/office/drawing/2017/decorative" val="1"/>
                </a:ext>
              </a:extLst>
            </p:cNvPr>
            <p:cNvCxnSpPr>
              <a:cxnSpLocks/>
            </p:cNvCxnSpPr>
            <p:nvPr/>
          </p:nvCxnSpPr>
          <p:spPr>
            <a:xfrm flipH="1">
              <a:off x="1686434" y="3171291"/>
              <a:ext cx="7750900"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716D58CF-6583-5C43-2443-877B253BCEA3}"/>
                </a:ext>
                <a:ext uri="{C183D7F6-B498-43B3-948B-1728B52AA6E4}">
                  <adec:decorative xmlns:adec="http://schemas.microsoft.com/office/drawing/2017/decorative" val="1"/>
                </a:ext>
              </a:extLst>
            </p:cNvPr>
            <p:cNvGrpSpPr>
              <a:grpSpLocks/>
            </p:cNvGrpSpPr>
            <p:nvPr/>
          </p:nvGrpSpPr>
          <p:grpSpPr>
            <a:xfrm>
              <a:off x="2861375" y="2937454"/>
              <a:ext cx="532342" cy="532342"/>
              <a:chOff x="3058057" y="3384121"/>
              <a:chExt cx="508000" cy="508000"/>
            </a:xfrm>
          </p:grpSpPr>
          <p:sp>
            <p:nvSpPr>
              <p:cNvPr id="287" name="Oval 286">
                <a:extLst>
                  <a:ext uri="{FF2B5EF4-FFF2-40B4-BE49-F238E27FC236}">
                    <a16:creationId xmlns:a16="http://schemas.microsoft.com/office/drawing/2014/main" id="{4CB49445-B8E6-1C1F-D8A8-A703803DDE86}"/>
                  </a:ext>
                </a:extLst>
              </p:cNvPr>
              <p:cNvSpPr>
                <a:spLocks/>
              </p:cNvSpPr>
              <p:nvPr/>
            </p:nvSpPr>
            <p:spPr bwMode="auto">
              <a:xfrm>
                <a:off x="3058057" y="3384121"/>
                <a:ext cx="508000" cy="5080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err="1">
                  <a:ln>
                    <a:noFill/>
                  </a:ln>
                  <a:solidFill>
                    <a:srgbClr val="FFFFFF"/>
                  </a:solidFill>
                  <a:effectLst/>
                  <a:uLnTx/>
                  <a:uFillTx/>
                  <a:latin typeface="Segoe UI"/>
                  <a:ea typeface="+mn-ea"/>
                  <a:cs typeface="+mn-cs"/>
                </a:endParaRPr>
              </a:p>
            </p:txBody>
          </p:sp>
          <p:sp>
            <p:nvSpPr>
              <p:cNvPr id="288" name="Graphic 305">
                <a:extLst>
                  <a:ext uri="{FF2B5EF4-FFF2-40B4-BE49-F238E27FC236}">
                    <a16:creationId xmlns:a16="http://schemas.microsoft.com/office/drawing/2014/main" id="{5EB38744-F0BE-172E-591E-A12DB46C2012}"/>
                  </a:ext>
                </a:extLst>
              </p:cNvPr>
              <p:cNvSpPr>
                <a:spLocks/>
              </p:cNvSpPr>
              <p:nvPr/>
            </p:nvSpPr>
            <p:spPr>
              <a:xfrm>
                <a:off x="3239559" y="3500079"/>
                <a:ext cx="144996" cy="276084"/>
              </a:xfrm>
              <a:custGeom>
                <a:avLst/>
                <a:gdLst>
                  <a:gd name="connsiteX0" fmla="*/ 2690 w 100106"/>
                  <a:gd name="connsiteY0" fmla="*/ 16071 h 190611"/>
                  <a:gd name="connsiteX1" fmla="*/ 3071 w 100106"/>
                  <a:gd name="connsiteY1" fmla="*/ 2603 h 190611"/>
                  <a:gd name="connsiteX2" fmla="*/ 16540 w 100106"/>
                  <a:gd name="connsiteY2" fmla="*/ 2984 h 190611"/>
                  <a:gd name="connsiteX3" fmla="*/ 97502 w 100106"/>
                  <a:gd name="connsiteY3" fmla="*/ 88709 h 190611"/>
                  <a:gd name="connsiteX4" fmla="*/ 97502 w 100106"/>
                  <a:gd name="connsiteY4" fmla="*/ 101796 h 190611"/>
                  <a:gd name="connsiteX5" fmla="*/ 16540 w 100106"/>
                  <a:gd name="connsiteY5" fmla="*/ 187531 h 190611"/>
                  <a:gd name="connsiteX6" fmla="*/ 3082 w 100106"/>
                  <a:gd name="connsiteY6" fmla="*/ 188101 h 190611"/>
                  <a:gd name="connsiteX7" fmla="*/ 2510 w 100106"/>
                  <a:gd name="connsiteY7" fmla="*/ 174643 h 190611"/>
                  <a:gd name="connsiteX8" fmla="*/ 2690 w 100106"/>
                  <a:gd name="connsiteY8" fmla="*/ 174453 h 190611"/>
                  <a:gd name="connsiteX9" fmla="*/ 77481 w 100106"/>
                  <a:gd name="connsiteY9" fmla="*/ 95252 h 190611"/>
                  <a:gd name="connsiteX10" fmla="*/ 2690 w 100106"/>
                  <a:gd name="connsiteY10" fmla="*/ 16071 h 19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06" h="190611">
                    <a:moveTo>
                      <a:pt x="2690" y="16071"/>
                    </a:moveTo>
                    <a:cubicBezTo>
                      <a:pt x="-923" y="12247"/>
                      <a:pt x="-753" y="6217"/>
                      <a:pt x="3071" y="2603"/>
                    </a:cubicBezTo>
                    <a:cubicBezTo>
                      <a:pt x="6896" y="-1011"/>
                      <a:pt x="12926" y="-841"/>
                      <a:pt x="16540" y="2984"/>
                    </a:cubicBezTo>
                    <a:lnTo>
                      <a:pt x="97502" y="88709"/>
                    </a:lnTo>
                    <a:cubicBezTo>
                      <a:pt x="100974" y="92381"/>
                      <a:pt x="100974" y="98124"/>
                      <a:pt x="97502" y="101796"/>
                    </a:cubicBezTo>
                    <a:lnTo>
                      <a:pt x="16540" y="187531"/>
                    </a:lnTo>
                    <a:cubicBezTo>
                      <a:pt x="12981" y="191404"/>
                      <a:pt x="6956" y="191660"/>
                      <a:pt x="3082" y="188101"/>
                    </a:cubicBezTo>
                    <a:cubicBezTo>
                      <a:pt x="-793" y="184543"/>
                      <a:pt x="-1048" y="178517"/>
                      <a:pt x="2510" y="174643"/>
                    </a:cubicBezTo>
                    <a:cubicBezTo>
                      <a:pt x="2569" y="174579"/>
                      <a:pt x="2629" y="174516"/>
                      <a:pt x="2690" y="174453"/>
                    </a:cubicBezTo>
                    <a:lnTo>
                      <a:pt x="77481" y="95252"/>
                    </a:lnTo>
                    <a:lnTo>
                      <a:pt x="2690" y="16071"/>
                    </a:lnTo>
                    <a:close/>
                  </a:path>
                </a:pathLst>
              </a:custGeom>
              <a:solidFill>
                <a:schemeClr val="accent1"/>
              </a:solidFill>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CA" sz="14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nvGrpSpPr>
            <p:cNvPr id="289" name="Group 288">
              <a:extLst>
                <a:ext uri="{FF2B5EF4-FFF2-40B4-BE49-F238E27FC236}">
                  <a16:creationId xmlns:a16="http://schemas.microsoft.com/office/drawing/2014/main" id="{C167DA7D-678C-20C0-7AF5-9458580BC83C}"/>
                </a:ext>
                <a:ext uri="{C183D7F6-B498-43B3-948B-1728B52AA6E4}">
                  <adec:decorative xmlns:adec="http://schemas.microsoft.com/office/drawing/2017/decorative" val="1"/>
                </a:ext>
              </a:extLst>
            </p:cNvPr>
            <p:cNvGrpSpPr>
              <a:grpSpLocks/>
            </p:cNvGrpSpPr>
            <p:nvPr/>
          </p:nvGrpSpPr>
          <p:grpSpPr>
            <a:xfrm>
              <a:off x="8283469" y="2937454"/>
              <a:ext cx="532342" cy="532342"/>
              <a:chOff x="3058057" y="3384121"/>
              <a:chExt cx="508000" cy="508000"/>
            </a:xfrm>
          </p:grpSpPr>
          <p:sp>
            <p:nvSpPr>
              <p:cNvPr id="290" name="Oval 289">
                <a:extLst>
                  <a:ext uri="{FF2B5EF4-FFF2-40B4-BE49-F238E27FC236}">
                    <a16:creationId xmlns:a16="http://schemas.microsoft.com/office/drawing/2014/main" id="{4590F800-2DF6-8FB1-83E0-62A9A1532E3D}"/>
                  </a:ext>
                </a:extLst>
              </p:cNvPr>
              <p:cNvSpPr>
                <a:spLocks/>
              </p:cNvSpPr>
              <p:nvPr/>
            </p:nvSpPr>
            <p:spPr bwMode="auto">
              <a:xfrm>
                <a:off x="3058057" y="3384121"/>
                <a:ext cx="508000" cy="508000"/>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1400" b="0" i="0" u="none" strike="noStrike" kern="1200" cap="none" spc="0" normalizeH="0" baseline="0" noProof="0" err="1">
                  <a:ln>
                    <a:noFill/>
                  </a:ln>
                  <a:solidFill>
                    <a:srgbClr val="FFFFFF"/>
                  </a:solidFill>
                  <a:effectLst/>
                  <a:uLnTx/>
                  <a:uFillTx/>
                  <a:latin typeface="Segoe UI"/>
                  <a:ea typeface="+mn-ea"/>
                  <a:cs typeface="+mn-cs"/>
                </a:endParaRPr>
              </a:p>
            </p:txBody>
          </p:sp>
          <p:sp>
            <p:nvSpPr>
              <p:cNvPr id="291" name="Graphic 305">
                <a:extLst>
                  <a:ext uri="{FF2B5EF4-FFF2-40B4-BE49-F238E27FC236}">
                    <a16:creationId xmlns:a16="http://schemas.microsoft.com/office/drawing/2014/main" id="{ADBD7C52-ACEB-CDF4-74B1-104568B82410}"/>
                  </a:ext>
                </a:extLst>
              </p:cNvPr>
              <p:cNvSpPr>
                <a:spLocks/>
              </p:cNvSpPr>
              <p:nvPr/>
            </p:nvSpPr>
            <p:spPr>
              <a:xfrm>
                <a:off x="3239559" y="3500079"/>
                <a:ext cx="144996" cy="276084"/>
              </a:xfrm>
              <a:custGeom>
                <a:avLst/>
                <a:gdLst>
                  <a:gd name="connsiteX0" fmla="*/ 2690 w 100106"/>
                  <a:gd name="connsiteY0" fmla="*/ 16071 h 190611"/>
                  <a:gd name="connsiteX1" fmla="*/ 3071 w 100106"/>
                  <a:gd name="connsiteY1" fmla="*/ 2603 h 190611"/>
                  <a:gd name="connsiteX2" fmla="*/ 16540 w 100106"/>
                  <a:gd name="connsiteY2" fmla="*/ 2984 h 190611"/>
                  <a:gd name="connsiteX3" fmla="*/ 97502 w 100106"/>
                  <a:gd name="connsiteY3" fmla="*/ 88709 h 190611"/>
                  <a:gd name="connsiteX4" fmla="*/ 97502 w 100106"/>
                  <a:gd name="connsiteY4" fmla="*/ 101796 h 190611"/>
                  <a:gd name="connsiteX5" fmla="*/ 16540 w 100106"/>
                  <a:gd name="connsiteY5" fmla="*/ 187531 h 190611"/>
                  <a:gd name="connsiteX6" fmla="*/ 3082 w 100106"/>
                  <a:gd name="connsiteY6" fmla="*/ 188101 h 190611"/>
                  <a:gd name="connsiteX7" fmla="*/ 2510 w 100106"/>
                  <a:gd name="connsiteY7" fmla="*/ 174643 h 190611"/>
                  <a:gd name="connsiteX8" fmla="*/ 2690 w 100106"/>
                  <a:gd name="connsiteY8" fmla="*/ 174453 h 190611"/>
                  <a:gd name="connsiteX9" fmla="*/ 77481 w 100106"/>
                  <a:gd name="connsiteY9" fmla="*/ 95252 h 190611"/>
                  <a:gd name="connsiteX10" fmla="*/ 2690 w 100106"/>
                  <a:gd name="connsiteY10" fmla="*/ 16071 h 190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106" h="190611">
                    <a:moveTo>
                      <a:pt x="2690" y="16071"/>
                    </a:moveTo>
                    <a:cubicBezTo>
                      <a:pt x="-923" y="12247"/>
                      <a:pt x="-753" y="6217"/>
                      <a:pt x="3071" y="2603"/>
                    </a:cubicBezTo>
                    <a:cubicBezTo>
                      <a:pt x="6896" y="-1011"/>
                      <a:pt x="12926" y="-841"/>
                      <a:pt x="16540" y="2984"/>
                    </a:cubicBezTo>
                    <a:lnTo>
                      <a:pt x="97502" y="88709"/>
                    </a:lnTo>
                    <a:cubicBezTo>
                      <a:pt x="100974" y="92381"/>
                      <a:pt x="100974" y="98124"/>
                      <a:pt x="97502" y="101796"/>
                    </a:cubicBezTo>
                    <a:lnTo>
                      <a:pt x="16540" y="187531"/>
                    </a:lnTo>
                    <a:cubicBezTo>
                      <a:pt x="12981" y="191404"/>
                      <a:pt x="6956" y="191660"/>
                      <a:pt x="3082" y="188101"/>
                    </a:cubicBezTo>
                    <a:cubicBezTo>
                      <a:pt x="-793" y="184543"/>
                      <a:pt x="-1048" y="178517"/>
                      <a:pt x="2510" y="174643"/>
                    </a:cubicBezTo>
                    <a:cubicBezTo>
                      <a:pt x="2569" y="174579"/>
                      <a:pt x="2629" y="174516"/>
                      <a:pt x="2690" y="174453"/>
                    </a:cubicBezTo>
                    <a:lnTo>
                      <a:pt x="77481" y="95252"/>
                    </a:lnTo>
                    <a:lnTo>
                      <a:pt x="2690" y="16071"/>
                    </a:lnTo>
                    <a:close/>
                  </a:path>
                </a:pathLst>
              </a:custGeom>
              <a:solidFill>
                <a:schemeClr val="accent1"/>
              </a:solidFill>
              <a:effectLst/>
            </p:spPr>
            <p:txBody>
              <a:bodyPr wrap="square" lIns="0" tIns="0" rIns="0" bIns="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CA" sz="1400" b="1" i="0" u="none" strike="noStrike" kern="1200" cap="none" spc="0" normalizeH="0" baseline="0" noProof="0">
                  <a:ln w="3175">
                    <a:noFill/>
                  </a:ln>
                  <a:gradFill>
                    <a:gsLst>
                      <a:gs pos="83146">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292" name="Rounded Rectangle 5">
              <a:extLst>
                <a:ext uri="{FF2B5EF4-FFF2-40B4-BE49-F238E27FC236}">
                  <a16:creationId xmlns:a16="http://schemas.microsoft.com/office/drawing/2014/main" id="{70470104-8533-9015-F4CE-5E9BC4FB6F25}"/>
                </a:ext>
                <a:ext uri="{C183D7F6-B498-43B3-948B-1728B52AA6E4}">
                  <adec:decorative xmlns:adec="http://schemas.microsoft.com/office/drawing/2017/decorative" val="1"/>
                </a:ext>
              </a:extLst>
            </p:cNvPr>
            <p:cNvSpPr/>
            <p:nvPr/>
          </p:nvSpPr>
          <p:spPr bwMode="auto">
            <a:xfrm>
              <a:off x="4043493" y="1726319"/>
              <a:ext cx="3625838" cy="2658202"/>
            </a:xfrm>
            <a:prstGeom prst="roundRect">
              <a:avLst>
                <a:gd name="adj" fmla="val 2796"/>
              </a:avLst>
            </a:prstGeom>
            <a:solidFill>
              <a:schemeClr val="bg1"/>
            </a:solidFill>
            <a:ln w="28575" cap="rnd">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600"/>
                </a:spcBef>
                <a:spcAft>
                  <a:spcPts val="600"/>
                </a:spcAft>
                <a:buClrTx/>
                <a:buSzTx/>
                <a:buFontTx/>
                <a:buNone/>
                <a:tabLst/>
                <a:defRPr/>
              </a:pPr>
              <a:endPar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endParaRPr>
            </a:p>
          </p:txBody>
        </p:sp>
        <p:sp>
          <p:nvSpPr>
            <p:cNvPr id="296" name="Rectangle: Rounded Corners 392">
              <a:extLst>
                <a:ext uri="{FF2B5EF4-FFF2-40B4-BE49-F238E27FC236}">
                  <a16:creationId xmlns:a16="http://schemas.microsoft.com/office/drawing/2014/main" id="{1138F3DD-370A-C9EB-1D56-A7D942D56590}"/>
                </a:ext>
              </a:extLst>
            </p:cNvPr>
            <p:cNvSpPr/>
            <p:nvPr/>
          </p:nvSpPr>
          <p:spPr bwMode="auto">
            <a:xfrm>
              <a:off x="3487949" y="4210492"/>
              <a:ext cx="4716964" cy="350562"/>
            </a:xfrm>
            <a:prstGeom prst="roundRect">
              <a:avLst>
                <a:gd name="adj" fmla="val 50000"/>
              </a:avLst>
            </a:prstGeom>
            <a:solidFill>
              <a:schemeClr val="tx2"/>
            </a:solidFill>
            <a:effectLst/>
          </p:spPr>
          <p:txBody>
            <a:bodyPr wrap="none" lIns="108000" tIns="18288" rIns="108000" bIns="45720" anchor="ctr"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w="3175">
                    <a:noFill/>
                  </a:ln>
                  <a:gradFill>
                    <a:gsLst>
                      <a:gs pos="917">
                        <a:srgbClr val="FFFFFF"/>
                      </a:gs>
                      <a:gs pos="44000">
                        <a:srgbClr val="FFFFFF"/>
                      </a:gs>
                    </a:gsLst>
                    <a:path path="circle">
                      <a:fillToRect l="100000" t="100000"/>
                    </a:path>
                  </a:gradFill>
                  <a:effectLst/>
                  <a:uLnTx/>
                  <a:uFillTx/>
                  <a:latin typeface="Segoe UI Semibold"/>
                  <a:ea typeface="+mn-ea"/>
                  <a:cs typeface="Segoe UI" pitchFamily="34" charset="0"/>
                </a:rPr>
                <a:t>Microsoft’s Identity-centric Security Service Edge (SSE) solution</a:t>
              </a:r>
            </a:p>
          </p:txBody>
        </p:sp>
        <p:sp>
          <p:nvSpPr>
            <p:cNvPr id="297" name="Rectangle: Rounded Corners 7">
              <a:extLst>
                <a:ext uri="{FF2B5EF4-FFF2-40B4-BE49-F238E27FC236}">
                  <a16:creationId xmlns:a16="http://schemas.microsoft.com/office/drawing/2014/main" id="{CCAA62C4-CD63-5AD4-1BB8-02AB4795506D}"/>
                </a:ext>
              </a:extLst>
            </p:cNvPr>
            <p:cNvSpPr/>
            <p:nvPr/>
          </p:nvSpPr>
          <p:spPr bwMode="auto">
            <a:xfrm>
              <a:off x="4358747" y="4657656"/>
              <a:ext cx="2998375" cy="405633"/>
            </a:xfrm>
            <a:prstGeom prst="roundRect">
              <a:avLst>
                <a:gd name="adj" fmla="val 50000"/>
              </a:avLst>
            </a:prstGeom>
            <a:solidFill>
              <a:schemeClr val="accent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Pct val="90000"/>
                <a:buFontTx/>
                <a:buNone/>
                <a:tabLst/>
                <a:defRPr/>
              </a:pPr>
              <a:r>
                <a:rPr kumimoji="0" lang="en-US" sz="105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Microsoft Entra Private Access</a:t>
              </a:r>
            </a:p>
          </p:txBody>
        </p:sp>
        <p:sp>
          <p:nvSpPr>
            <p:cNvPr id="298" name="!!Verify Explicitly Text">
              <a:extLst>
                <a:ext uri="{FF2B5EF4-FFF2-40B4-BE49-F238E27FC236}">
                  <a16:creationId xmlns:a16="http://schemas.microsoft.com/office/drawing/2014/main" id="{946C24C3-3D89-EE6F-650E-AE5E25CE839C}"/>
                </a:ext>
              </a:extLst>
            </p:cNvPr>
            <p:cNvSpPr/>
            <p:nvPr/>
          </p:nvSpPr>
          <p:spPr>
            <a:xfrm>
              <a:off x="3557546" y="5849568"/>
              <a:ext cx="1478579"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Verify explicitly</a:t>
              </a:r>
            </a:p>
          </p:txBody>
        </p:sp>
        <p:sp>
          <p:nvSpPr>
            <p:cNvPr id="299" name="!!Least privilege Text">
              <a:extLst>
                <a:ext uri="{FF2B5EF4-FFF2-40B4-BE49-F238E27FC236}">
                  <a16:creationId xmlns:a16="http://schemas.microsoft.com/office/drawing/2014/main" id="{767B59A6-59DD-28A5-B9AD-9D8B1364A4E6}"/>
                </a:ext>
              </a:extLst>
            </p:cNvPr>
            <p:cNvSpPr/>
            <p:nvPr/>
          </p:nvSpPr>
          <p:spPr>
            <a:xfrm>
              <a:off x="5094233" y="5849568"/>
              <a:ext cx="1524359"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Use least privilege</a:t>
              </a:r>
            </a:p>
          </p:txBody>
        </p:sp>
        <p:sp>
          <p:nvSpPr>
            <p:cNvPr id="300" name="!!Assume breach Text">
              <a:extLst>
                <a:ext uri="{FF2B5EF4-FFF2-40B4-BE49-F238E27FC236}">
                  <a16:creationId xmlns:a16="http://schemas.microsoft.com/office/drawing/2014/main" id="{737105C9-37DA-8D27-D41B-1146F3B42858}"/>
                </a:ext>
              </a:extLst>
            </p:cNvPr>
            <p:cNvSpPr/>
            <p:nvPr/>
          </p:nvSpPr>
          <p:spPr>
            <a:xfrm>
              <a:off x="6774612" y="5849568"/>
              <a:ext cx="1276634" cy="27699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Semibold" panose="020B0702040204020203" pitchFamily="34" charset="0"/>
                  <a:ea typeface="+mn-ea"/>
                  <a:cs typeface="Segoe UI Semibold" panose="020B0702040204020203" pitchFamily="34" charset="0"/>
                </a:rPr>
                <a:t>Assume breach</a:t>
              </a:r>
            </a:p>
          </p:txBody>
        </p:sp>
        <p:cxnSp>
          <p:nvCxnSpPr>
            <p:cNvPr id="301" name="Straight Connector 300">
              <a:extLst>
                <a:ext uri="{FF2B5EF4-FFF2-40B4-BE49-F238E27FC236}">
                  <a16:creationId xmlns:a16="http://schemas.microsoft.com/office/drawing/2014/main" id="{8238D91E-CDFE-AE51-B683-1AD4C8840F76}"/>
                </a:ext>
                <a:ext uri="{C183D7F6-B498-43B3-948B-1728B52AA6E4}">
                  <adec:decorative xmlns:adec="http://schemas.microsoft.com/office/drawing/2017/decorative" val="1"/>
                </a:ext>
              </a:extLst>
            </p:cNvPr>
            <p:cNvCxnSpPr>
              <a:cxnSpLocks/>
            </p:cNvCxnSpPr>
            <p:nvPr/>
          </p:nvCxnSpPr>
          <p:spPr>
            <a:xfrm>
              <a:off x="3127546" y="3469796"/>
              <a:ext cx="0" cy="400907"/>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02" name="Picture 301">
              <a:extLst>
                <a:ext uri="{FF2B5EF4-FFF2-40B4-BE49-F238E27FC236}">
                  <a16:creationId xmlns:a16="http://schemas.microsoft.com/office/drawing/2014/main" id="{8C9E2457-9DE5-468B-B138-471C22D9C2F4}"/>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006203" y="5291965"/>
              <a:ext cx="581265" cy="578468"/>
            </a:xfrm>
            <a:prstGeom prst="rect">
              <a:avLst/>
            </a:prstGeom>
          </p:spPr>
        </p:pic>
        <p:pic>
          <p:nvPicPr>
            <p:cNvPr id="303" name="Picture 302">
              <a:extLst>
                <a:ext uri="{FF2B5EF4-FFF2-40B4-BE49-F238E27FC236}">
                  <a16:creationId xmlns:a16="http://schemas.microsoft.com/office/drawing/2014/main" id="{B077B3DA-CE79-037B-A7A9-2DDF002AFBE8}"/>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565780" y="5291965"/>
              <a:ext cx="581265" cy="581265"/>
            </a:xfrm>
            <a:prstGeom prst="rect">
              <a:avLst/>
            </a:prstGeom>
          </p:spPr>
        </p:pic>
        <p:pic>
          <p:nvPicPr>
            <p:cNvPr id="304" name="Picture 303">
              <a:extLst>
                <a:ext uri="{FF2B5EF4-FFF2-40B4-BE49-F238E27FC236}">
                  <a16:creationId xmlns:a16="http://schemas.microsoft.com/office/drawing/2014/main" id="{4EE5ED05-1DF9-06C4-1418-77178EFA974E}"/>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22297" y="5291965"/>
              <a:ext cx="581265" cy="581265"/>
            </a:xfrm>
            <a:prstGeom prst="rect">
              <a:avLst/>
            </a:prstGeom>
          </p:spPr>
        </p:pic>
        <p:grpSp>
          <p:nvGrpSpPr>
            <p:cNvPr id="322" name="Group 321">
              <a:extLst>
                <a:ext uri="{FF2B5EF4-FFF2-40B4-BE49-F238E27FC236}">
                  <a16:creationId xmlns:a16="http://schemas.microsoft.com/office/drawing/2014/main" id="{E7E95A13-0FC6-1545-9B8C-18B0E48BC943}"/>
                </a:ext>
              </a:extLst>
            </p:cNvPr>
            <p:cNvGrpSpPr/>
            <p:nvPr/>
          </p:nvGrpSpPr>
          <p:grpSpPr>
            <a:xfrm>
              <a:off x="382799" y="1726319"/>
              <a:ext cx="1828800" cy="3474720"/>
              <a:chOff x="622387" y="1820754"/>
              <a:chExt cx="1828800" cy="3474720"/>
            </a:xfrm>
          </p:grpSpPr>
          <p:sp>
            <p:nvSpPr>
              <p:cNvPr id="323" name="Rectangle: Rounded Corners 322">
                <a:extLst>
                  <a:ext uri="{FF2B5EF4-FFF2-40B4-BE49-F238E27FC236}">
                    <a16:creationId xmlns:a16="http://schemas.microsoft.com/office/drawing/2014/main" id="{4F23ABD2-E986-E7BE-896A-83C8A1098535}"/>
                  </a:ext>
                  <a:ext uri="{C183D7F6-B498-43B3-948B-1728B52AA6E4}">
                    <adec:decorative xmlns:adec="http://schemas.microsoft.com/office/drawing/2017/decorative" val="0"/>
                  </a:ext>
                </a:extLst>
              </p:cNvPr>
              <p:cNvSpPr/>
              <p:nvPr/>
            </p:nvSpPr>
            <p:spPr bwMode="auto">
              <a:xfrm>
                <a:off x="622387" y="1820754"/>
                <a:ext cx="1828800" cy="3474720"/>
              </a:xfrm>
              <a:prstGeom prst="roundRect">
                <a:avLst>
                  <a:gd name="adj" fmla="val 7092"/>
                </a:avLst>
              </a:prstGeom>
              <a:solidFill>
                <a:schemeClr val="bg1"/>
              </a:solidFill>
              <a:ln w="28575" cap="rnd">
                <a:solidFill>
                  <a:schemeClr val="bg1">
                    <a:lumMod val="9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888829" rtl="0" eaLnBrk="1" fontAlgn="base"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Any user, </a:t>
                </a:r>
                <a:b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br>
                <a:r>
                  <a:rPr kumimoji="0" lang="en-US" sz="1400" b="0" i="0" u="none" strike="noStrike" kern="1200" cap="none" spc="0" normalizeH="0" baseline="0" noProof="0">
                    <a:ln>
                      <a:noFill/>
                    </a:ln>
                    <a:gradFill>
                      <a:gsLst>
                        <a:gs pos="83000">
                          <a:srgbClr val="0078D4"/>
                        </a:gs>
                        <a:gs pos="100000">
                          <a:srgbClr val="0078D4"/>
                        </a:gs>
                      </a:gsLst>
                      <a:lin ang="5400000" scaled="1"/>
                    </a:gradFill>
                    <a:effectLst/>
                    <a:uLnTx/>
                    <a:uFillTx/>
                    <a:latin typeface="Segoe UI Semibold"/>
                    <a:ea typeface="+mn-ea"/>
                    <a:cs typeface="+mn-cs"/>
                  </a:rPr>
                  <a:t>any device</a:t>
                </a:r>
              </a:p>
            </p:txBody>
          </p:sp>
          <p:sp>
            <p:nvSpPr>
              <p:cNvPr id="324" name="Rectangle: Top Corners Rounded 323">
                <a:extLst>
                  <a:ext uri="{FF2B5EF4-FFF2-40B4-BE49-F238E27FC236}">
                    <a16:creationId xmlns:a16="http://schemas.microsoft.com/office/drawing/2014/main" id="{A15BDEFA-3042-3363-9203-6404F364D8CF}"/>
                  </a:ext>
                </a:extLst>
              </p:cNvPr>
              <p:cNvSpPr/>
              <p:nvPr/>
            </p:nvSpPr>
            <p:spPr>
              <a:xfrm>
                <a:off x="1036840" y="2981684"/>
                <a:ext cx="999894" cy="358990"/>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Semilight" panose="020B0402040204020203" pitchFamily="34" charset="0"/>
                  </a:rPr>
                  <a:t>Identities</a:t>
                </a:r>
              </a:p>
            </p:txBody>
          </p:sp>
          <p:sp>
            <p:nvSpPr>
              <p:cNvPr id="325" name="Rectangle: Top Corners Rounded 324">
                <a:extLst>
                  <a:ext uri="{FF2B5EF4-FFF2-40B4-BE49-F238E27FC236}">
                    <a16:creationId xmlns:a16="http://schemas.microsoft.com/office/drawing/2014/main" id="{FC7E3133-CC19-3E48-A526-4848325BF7C9}"/>
                  </a:ext>
                </a:extLst>
              </p:cNvPr>
              <p:cNvSpPr/>
              <p:nvPr/>
            </p:nvSpPr>
            <p:spPr>
              <a:xfrm>
                <a:off x="1036840" y="3772761"/>
                <a:ext cx="999894" cy="358990"/>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Semilight" panose="020B0402040204020203" pitchFamily="34" charset="0"/>
                  </a:rPr>
                  <a:t>Endpoints</a:t>
                </a:r>
              </a:p>
            </p:txBody>
          </p:sp>
          <p:sp>
            <p:nvSpPr>
              <p:cNvPr id="326" name="Rectangle: Top Corners Rounded 325">
                <a:extLst>
                  <a:ext uri="{FF2B5EF4-FFF2-40B4-BE49-F238E27FC236}">
                    <a16:creationId xmlns:a16="http://schemas.microsoft.com/office/drawing/2014/main" id="{2E862BB1-8BD3-525A-5CDB-6A73600FC38A}"/>
                  </a:ext>
                </a:extLst>
              </p:cNvPr>
              <p:cNvSpPr/>
              <p:nvPr/>
            </p:nvSpPr>
            <p:spPr>
              <a:xfrm>
                <a:off x="999363" y="4650005"/>
                <a:ext cx="1074849" cy="358990"/>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Semilight" panose="020B0402040204020203" pitchFamily="34" charset="0"/>
                  </a:rPr>
                  <a:t>Remote networks</a:t>
                </a:r>
              </a:p>
            </p:txBody>
          </p:sp>
          <p:grpSp>
            <p:nvGrpSpPr>
              <p:cNvPr id="327" name="Group 326">
                <a:extLst>
                  <a:ext uri="{FF2B5EF4-FFF2-40B4-BE49-F238E27FC236}">
                    <a16:creationId xmlns:a16="http://schemas.microsoft.com/office/drawing/2014/main" id="{C791D19A-DE65-91EF-3146-2D77DCA72C7E}"/>
                  </a:ext>
                  <a:ext uri="{C183D7F6-B498-43B3-948B-1728B52AA6E4}">
                    <adec:decorative xmlns:adec="http://schemas.microsoft.com/office/drawing/2017/decorative" val="1"/>
                  </a:ext>
                </a:extLst>
              </p:cNvPr>
              <p:cNvGrpSpPr/>
              <p:nvPr/>
            </p:nvGrpSpPr>
            <p:grpSpPr>
              <a:xfrm>
                <a:off x="1316239" y="3389125"/>
                <a:ext cx="441096" cy="441096"/>
                <a:chOff x="1484154" y="4591409"/>
                <a:chExt cx="668037" cy="668037"/>
              </a:xfrm>
            </p:grpSpPr>
            <p:sp>
              <p:nvSpPr>
                <p:cNvPr id="334" name="Oval 333">
                  <a:extLst>
                    <a:ext uri="{FF2B5EF4-FFF2-40B4-BE49-F238E27FC236}">
                      <a16:creationId xmlns:a16="http://schemas.microsoft.com/office/drawing/2014/main" id="{F1481BC2-46F0-EB6F-0967-56812D66E7FF}"/>
                    </a:ext>
                  </a:extLst>
                </p:cNvPr>
                <p:cNvSpPr/>
                <p:nvPr/>
              </p:nvSpPr>
              <p:spPr bwMode="auto">
                <a:xfrm>
                  <a:off x="1484154" y="4591409"/>
                  <a:ext cx="668037" cy="668037"/>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335" name="Group 334">
                  <a:extLst>
                    <a:ext uri="{FF2B5EF4-FFF2-40B4-BE49-F238E27FC236}">
                      <a16:creationId xmlns:a16="http://schemas.microsoft.com/office/drawing/2014/main" id="{3EA78CB1-6665-3013-3BEB-00844CCB9486}"/>
                    </a:ext>
                    <a:ext uri="{C183D7F6-B498-43B3-948B-1728B52AA6E4}">
                      <adec:decorative xmlns:adec="http://schemas.microsoft.com/office/drawing/2017/decorative" val="1"/>
                    </a:ext>
                  </a:extLst>
                </p:cNvPr>
                <p:cNvGrpSpPr/>
                <p:nvPr/>
              </p:nvGrpSpPr>
              <p:grpSpPr>
                <a:xfrm>
                  <a:off x="1611316" y="4788429"/>
                  <a:ext cx="413732" cy="273988"/>
                  <a:chOff x="8810777" y="4585919"/>
                  <a:chExt cx="1015360" cy="672467"/>
                </a:xfrm>
                <a:solidFill>
                  <a:schemeClr val="bg1"/>
                </a:solidFill>
              </p:grpSpPr>
              <p:sp>
                <p:nvSpPr>
                  <p:cNvPr id="336" name="Graphic 12">
                    <a:extLst>
                      <a:ext uri="{FF2B5EF4-FFF2-40B4-BE49-F238E27FC236}">
                        <a16:creationId xmlns:a16="http://schemas.microsoft.com/office/drawing/2014/main" id="{5578456B-2BC1-B185-1082-C52621CD393F}"/>
                      </a:ext>
                    </a:extLst>
                  </p:cNvPr>
                  <p:cNvSpPr/>
                  <p:nvPr/>
                </p:nvSpPr>
                <p:spPr>
                  <a:xfrm>
                    <a:off x="9245119" y="5121226"/>
                    <a:ext cx="9527" cy="127637"/>
                  </a:xfrm>
                  <a:custGeom>
                    <a:avLst/>
                    <a:gdLst>
                      <a:gd name="connsiteX0" fmla="*/ 0 w 9525"/>
                      <a:gd name="connsiteY0" fmla="*/ 0 h 127635"/>
                      <a:gd name="connsiteX1" fmla="*/ 0 w 9525"/>
                      <a:gd name="connsiteY1" fmla="*/ 127635 h 127635"/>
                    </a:gdLst>
                    <a:ahLst/>
                    <a:cxnLst>
                      <a:cxn ang="0">
                        <a:pos x="connsiteX0" y="connsiteY0"/>
                      </a:cxn>
                      <a:cxn ang="0">
                        <a:pos x="connsiteX1" y="connsiteY1"/>
                      </a:cxn>
                    </a:cxnLst>
                    <a:rect l="l" t="t" r="r" b="b"/>
                    <a:pathLst>
                      <a:path w="9525" h="127635">
                        <a:moveTo>
                          <a:pt x="0" y="0"/>
                        </a:moveTo>
                        <a:lnTo>
                          <a:pt x="0" y="12763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7" name="Graphic 12">
                    <a:extLst>
                      <a:ext uri="{FF2B5EF4-FFF2-40B4-BE49-F238E27FC236}">
                        <a16:creationId xmlns:a16="http://schemas.microsoft.com/office/drawing/2014/main" id="{05BCB088-676F-C1F1-C047-DF28316D6B10}"/>
                      </a:ext>
                    </a:extLst>
                  </p:cNvPr>
                  <p:cNvSpPr/>
                  <p:nvPr/>
                </p:nvSpPr>
                <p:spPr>
                  <a:xfrm>
                    <a:off x="9070811" y="5248863"/>
                    <a:ext cx="347663" cy="9523"/>
                  </a:xfrm>
                  <a:custGeom>
                    <a:avLst/>
                    <a:gdLst>
                      <a:gd name="connsiteX0" fmla="*/ 0 w 347662"/>
                      <a:gd name="connsiteY0" fmla="*/ 0 h 9525"/>
                      <a:gd name="connsiteX1" fmla="*/ 347663 w 347662"/>
                      <a:gd name="connsiteY1" fmla="*/ 0 h 9525"/>
                    </a:gdLst>
                    <a:ahLst/>
                    <a:cxnLst>
                      <a:cxn ang="0">
                        <a:pos x="connsiteX0" y="connsiteY0"/>
                      </a:cxn>
                      <a:cxn ang="0">
                        <a:pos x="connsiteX1" y="connsiteY1"/>
                      </a:cxn>
                    </a:cxnLst>
                    <a:rect l="l" t="t" r="r" b="b"/>
                    <a:pathLst>
                      <a:path w="347662" h="9525">
                        <a:moveTo>
                          <a:pt x="0" y="0"/>
                        </a:moveTo>
                        <a:lnTo>
                          <a:pt x="347663" y="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8" name="Graphic 12">
                    <a:extLst>
                      <a:ext uri="{FF2B5EF4-FFF2-40B4-BE49-F238E27FC236}">
                        <a16:creationId xmlns:a16="http://schemas.microsoft.com/office/drawing/2014/main" id="{0961B0CA-209E-7EE7-503B-F06A52AA6402}"/>
                      </a:ext>
                    </a:extLst>
                  </p:cNvPr>
                  <p:cNvSpPr/>
                  <p:nvPr/>
                </p:nvSpPr>
                <p:spPr>
                  <a:xfrm>
                    <a:off x="8810777" y="4858333"/>
                    <a:ext cx="163827" cy="272412"/>
                  </a:xfrm>
                  <a:custGeom>
                    <a:avLst/>
                    <a:gdLst>
                      <a:gd name="connsiteX0" fmla="*/ 154305 w 163829"/>
                      <a:gd name="connsiteY0" fmla="*/ 272415 h 272414"/>
                      <a:gd name="connsiteX1" fmla="*/ 9525 w 163829"/>
                      <a:gd name="connsiteY1" fmla="*/ 272415 h 272414"/>
                      <a:gd name="connsiteX2" fmla="*/ 0 w 163829"/>
                      <a:gd name="connsiteY2" fmla="*/ 262890 h 272414"/>
                      <a:gd name="connsiteX3" fmla="*/ 0 w 163829"/>
                      <a:gd name="connsiteY3" fmla="*/ 9525 h 272414"/>
                      <a:gd name="connsiteX4" fmla="*/ 9525 w 163829"/>
                      <a:gd name="connsiteY4" fmla="*/ 0 h 272414"/>
                      <a:gd name="connsiteX5" fmla="*/ 154305 w 163829"/>
                      <a:gd name="connsiteY5" fmla="*/ 0 h 272414"/>
                      <a:gd name="connsiteX6" fmla="*/ 163830 w 163829"/>
                      <a:gd name="connsiteY6" fmla="*/ 9525 h 272414"/>
                      <a:gd name="connsiteX7" fmla="*/ 163830 w 163829"/>
                      <a:gd name="connsiteY7" fmla="*/ 262890 h 272414"/>
                      <a:gd name="connsiteX8" fmla="*/ 154305 w 163829"/>
                      <a:gd name="connsiteY8" fmla="*/ 272415 h 272414"/>
                      <a:gd name="connsiteX9" fmla="*/ 154305 w 163829"/>
                      <a:gd name="connsiteY9" fmla="*/ 272415 h 272414"/>
                      <a:gd name="connsiteX10" fmla="*/ 63818 w 163829"/>
                      <a:gd name="connsiteY10" fmla="*/ 236220 h 272414"/>
                      <a:gd name="connsiteX11" fmla="*/ 100013 w 163829"/>
                      <a:gd name="connsiteY11" fmla="*/ 236220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29" h="272414">
                        <a:moveTo>
                          <a:pt x="154305" y="272415"/>
                        </a:moveTo>
                        <a:cubicBezTo>
                          <a:pt x="9525" y="272415"/>
                          <a:pt x="9525" y="272415"/>
                          <a:pt x="9525" y="272415"/>
                        </a:cubicBezTo>
                        <a:cubicBezTo>
                          <a:pt x="4763" y="272415"/>
                          <a:pt x="0" y="268605"/>
                          <a:pt x="0" y="262890"/>
                        </a:cubicBezTo>
                        <a:cubicBezTo>
                          <a:pt x="0" y="9525"/>
                          <a:pt x="0" y="9525"/>
                          <a:pt x="0" y="9525"/>
                        </a:cubicBezTo>
                        <a:cubicBezTo>
                          <a:pt x="0" y="4763"/>
                          <a:pt x="3810" y="0"/>
                          <a:pt x="9525" y="0"/>
                        </a:cubicBezTo>
                        <a:cubicBezTo>
                          <a:pt x="154305" y="0"/>
                          <a:pt x="154305" y="0"/>
                          <a:pt x="154305" y="0"/>
                        </a:cubicBezTo>
                        <a:cubicBezTo>
                          <a:pt x="159068" y="0"/>
                          <a:pt x="163830" y="3810"/>
                          <a:pt x="163830" y="9525"/>
                        </a:cubicBezTo>
                        <a:cubicBezTo>
                          <a:pt x="163830" y="262890"/>
                          <a:pt x="163830" y="262890"/>
                          <a:pt x="163830" y="262890"/>
                        </a:cubicBezTo>
                        <a:cubicBezTo>
                          <a:pt x="163830" y="268605"/>
                          <a:pt x="159068" y="272415"/>
                          <a:pt x="154305" y="272415"/>
                        </a:cubicBezTo>
                        <a:lnTo>
                          <a:pt x="154305" y="272415"/>
                        </a:lnTo>
                        <a:close/>
                        <a:moveTo>
                          <a:pt x="63818" y="236220"/>
                        </a:moveTo>
                        <a:cubicBezTo>
                          <a:pt x="100013" y="236220"/>
                          <a:pt x="100013" y="236220"/>
                          <a:pt x="100013" y="23622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39" name="Graphic 12">
                    <a:extLst>
                      <a:ext uri="{FF2B5EF4-FFF2-40B4-BE49-F238E27FC236}">
                        <a16:creationId xmlns:a16="http://schemas.microsoft.com/office/drawing/2014/main" id="{411FDC23-D1B6-4F75-D77A-64BCBF4F3E2E}"/>
                      </a:ext>
                    </a:extLst>
                  </p:cNvPr>
                  <p:cNvSpPr/>
                  <p:nvPr/>
                </p:nvSpPr>
                <p:spPr>
                  <a:xfrm>
                    <a:off x="9330836" y="4752604"/>
                    <a:ext cx="495301" cy="363854"/>
                  </a:xfrm>
                  <a:custGeom>
                    <a:avLst/>
                    <a:gdLst>
                      <a:gd name="connsiteX0" fmla="*/ 495300 w 495299"/>
                      <a:gd name="connsiteY0" fmla="*/ 339090 h 363854"/>
                      <a:gd name="connsiteX1" fmla="*/ 470535 w 495299"/>
                      <a:gd name="connsiteY1" fmla="*/ 363855 h 363854"/>
                      <a:gd name="connsiteX2" fmla="*/ 24765 w 495299"/>
                      <a:gd name="connsiteY2" fmla="*/ 363855 h 363854"/>
                      <a:gd name="connsiteX3" fmla="*/ 0 w 495299"/>
                      <a:gd name="connsiteY3" fmla="*/ 339090 h 363854"/>
                      <a:gd name="connsiteX4" fmla="*/ 0 w 495299"/>
                      <a:gd name="connsiteY4" fmla="*/ 24765 h 363854"/>
                      <a:gd name="connsiteX5" fmla="*/ 24765 w 495299"/>
                      <a:gd name="connsiteY5" fmla="*/ 0 h 363854"/>
                      <a:gd name="connsiteX6" fmla="*/ 470535 w 495299"/>
                      <a:gd name="connsiteY6" fmla="*/ 0 h 363854"/>
                      <a:gd name="connsiteX7" fmla="*/ 495300 w 495299"/>
                      <a:gd name="connsiteY7" fmla="*/ 24765 h 363854"/>
                      <a:gd name="connsiteX8" fmla="*/ 495300 w 495299"/>
                      <a:gd name="connsiteY8" fmla="*/ 339090 h 363854"/>
                      <a:gd name="connsiteX9" fmla="*/ 495300 w 495299"/>
                      <a:gd name="connsiteY9" fmla="*/ 339090 h 363854"/>
                      <a:gd name="connsiteX10" fmla="*/ 495300 w 495299"/>
                      <a:gd name="connsiteY10" fmla="*/ 339090 h 363854"/>
                      <a:gd name="connsiteX11" fmla="*/ 280987 w 495299"/>
                      <a:gd name="connsiteY11" fmla="*/ 297180 h 363854"/>
                      <a:gd name="connsiteX12" fmla="*/ 215265 w 495299"/>
                      <a:gd name="connsiteY12" fmla="*/ 297180 h 36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299" h="363854">
                        <a:moveTo>
                          <a:pt x="495300" y="339090"/>
                        </a:moveTo>
                        <a:cubicBezTo>
                          <a:pt x="495300" y="352425"/>
                          <a:pt x="483870" y="363855"/>
                          <a:pt x="470535" y="363855"/>
                        </a:cubicBezTo>
                        <a:cubicBezTo>
                          <a:pt x="24765" y="363855"/>
                          <a:pt x="24765" y="363855"/>
                          <a:pt x="24765" y="363855"/>
                        </a:cubicBezTo>
                        <a:cubicBezTo>
                          <a:pt x="11430" y="363855"/>
                          <a:pt x="0" y="352425"/>
                          <a:pt x="0" y="339090"/>
                        </a:cubicBezTo>
                        <a:cubicBezTo>
                          <a:pt x="0" y="24765"/>
                          <a:pt x="0" y="24765"/>
                          <a:pt x="0" y="24765"/>
                        </a:cubicBezTo>
                        <a:cubicBezTo>
                          <a:pt x="0" y="11430"/>
                          <a:pt x="11430" y="0"/>
                          <a:pt x="24765" y="0"/>
                        </a:cubicBezTo>
                        <a:cubicBezTo>
                          <a:pt x="470535" y="0"/>
                          <a:pt x="470535" y="0"/>
                          <a:pt x="470535" y="0"/>
                        </a:cubicBezTo>
                        <a:cubicBezTo>
                          <a:pt x="483870" y="0"/>
                          <a:pt x="495300" y="11430"/>
                          <a:pt x="495300" y="24765"/>
                        </a:cubicBezTo>
                        <a:lnTo>
                          <a:pt x="495300" y="339090"/>
                        </a:lnTo>
                        <a:lnTo>
                          <a:pt x="495300" y="339090"/>
                        </a:lnTo>
                        <a:lnTo>
                          <a:pt x="495300" y="339090"/>
                        </a:lnTo>
                        <a:close/>
                        <a:moveTo>
                          <a:pt x="280987" y="297180"/>
                        </a:moveTo>
                        <a:cubicBezTo>
                          <a:pt x="215265" y="297180"/>
                          <a:pt x="215265" y="297180"/>
                          <a:pt x="215265" y="29718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340" name="Graphic 12">
                    <a:extLst>
                      <a:ext uri="{FF2B5EF4-FFF2-40B4-BE49-F238E27FC236}">
                        <a16:creationId xmlns:a16="http://schemas.microsoft.com/office/drawing/2014/main" id="{CDB28D46-2DA1-1E74-2B82-1D901CCC798B}"/>
                      </a:ext>
                    </a:extLst>
                  </p:cNvPr>
                  <p:cNvGrpSpPr/>
                  <p:nvPr/>
                </p:nvGrpSpPr>
                <p:grpSpPr>
                  <a:xfrm>
                    <a:off x="8811716" y="4585919"/>
                    <a:ext cx="865822" cy="544830"/>
                    <a:chOff x="8811724" y="4585911"/>
                    <a:chExt cx="865822" cy="544830"/>
                  </a:xfrm>
                  <a:grpFill/>
                </p:grpSpPr>
                <p:sp>
                  <p:nvSpPr>
                    <p:cNvPr id="341" name="Freeform: Shape 340">
                      <a:extLst>
                        <a:ext uri="{FF2B5EF4-FFF2-40B4-BE49-F238E27FC236}">
                          <a16:creationId xmlns:a16="http://schemas.microsoft.com/office/drawing/2014/main" id="{80E7F942-1EFB-3677-9AAD-B2C2C86AFA9E}"/>
                        </a:ext>
                      </a:extLst>
                    </p:cNvPr>
                    <p:cNvSpPr/>
                    <p:nvPr/>
                  </p:nvSpPr>
                  <p:spPr>
                    <a:xfrm>
                      <a:off x="9022227" y="5121216"/>
                      <a:ext cx="253364" cy="9525"/>
                    </a:xfrm>
                    <a:custGeom>
                      <a:avLst/>
                      <a:gdLst>
                        <a:gd name="connsiteX0" fmla="*/ 0 w 253364"/>
                        <a:gd name="connsiteY0" fmla="*/ 0 h 9525"/>
                        <a:gd name="connsiteX1" fmla="*/ 253365 w 253364"/>
                        <a:gd name="connsiteY1" fmla="*/ 0 h 9525"/>
                      </a:gdLst>
                      <a:ahLst/>
                      <a:cxnLst>
                        <a:cxn ang="0">
                          <a:pos x="connsiteX0" y="connsiteY0"/>
                        </a:cxn>
                        <a:cxn ang="0">
                          <a:pos x="connsiteX1" y="connsiteY1"/>
                        </a:cxn>
                      </a:cxnLst>
                      <a:rect l="l" t="t" r="r" b="b"/>
                      <a:pathLst>
                        <a:path w="253364" h="9525">
                          <a:moveTo>
                            <a:pt x="0" y="0"/>
                          </a:moveTo>
                          <a:lnTo>
                            <a:pt x="253365" y="0"/>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342" name="Freeform: Shape 341">
                      <a:extLst>
                        <a:ext uri="{FF2B5EF4-FFF2-40B4-BE49-F238E27FC236}">
                          <a16:creationId xmlns:a16="http://schemas.microsoft.com/office/drawing/2014/main" id="{15214380-FA17-8044-AD48-8D2BD1627746}"/>
                        </a:ext>
                      </a:extLst>
                    </p:cNvPr>
                    <p:cNvSpPr/>
                    <p:nvPr/>
                  </p:nvSpPr>
                  <p:spPr>
                    <a:xfrm>
                      <a:off x="8811724" y="4585911"/>
                      <a:ext cx="865822" cy="223837"/>
                    </a:xfrm>
                    <a:custGeom>
                      <a:avLst/>
                      <a:gdLst>
                        <a:gd name="connsiteX0" fmla="*/ 865823 w 865822"/>
                        <a:gd name="connsiteY0" fmla="*/ 120015 h 223837"/>
                        <a:gd name="connsiteX1" fmla="*/ 865823 w 865822"/>
                        <a:gd name="connsiteY1" fmla="*/ 0 h 223837"/>
                        <a:gd name="connsiteX2" fmla="*/ 0 w 865822"/>
                        <a:gd name="connsiteY2" fmla="*/ 0 h 223837"/>
                        <a:gd name="connsiteX3" fmla="*/ 0 w 865822"/>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865822" h="223837">
                          <a:moveTo>
                            <a:pt x="865823" y="120015"/>
                          </a:moveTo>
                          <a:lnTo>
                            <a:pt x="865823" y="0"/>
                          </a:lnTo>
                          <a:lnTo>
                            <a:pt x="0" y="0"/>
                          </a:lnTo>
                          <a:lnTo>
                            <a:pt x="0" y="223838"/>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grpSp>
            <p:nvGrpSpPr>
              <p:cNvPr id="328" name="Group 327">
                <a:extLst>
                  <a:ext uri="{FF2B5EF4-FFF2-40B4-BE49-F238E27FC236}">
                    <a16:creationId xmlns:a16="http://schemas.microsoft.com/office/drawing/2014/main" id="{1B1E3262-0E73-B38F-C674-545CEB020C2D}"/>
                  </a:ext>
                  <a:ext uri="{C183D7F6-B498-43B3-948B-1728B52AA6E4}">
                    <adec:decorative xmlns:adec="http://schemas.microsoft.com/office/drawing/2017/decorative" val="1"/>
                  </a:ext>
                </a:extLst>
              </p:cNvPr>
              <p:cNvGrpSpPr/>
              <p:nvPr/>
            </p:nvGrpSpPr>
            <p:grpSpPr>
              <a:xfrm>
                <a:off x="1316239" y="2598632"/>
                <a:ext cx="441096" cy="441096"/>
                <a:chOff x="1484154" y="2305817"/>
                <a:chExt cx="668037" cy="668037"/>
              </a:xfrm>
            </p:grpSpPr>
            <p:sp>
              <p:nvSpPr>
                <p:cNvPr id="332" name="Oval 331">
                  <a:extLst>
                    <a:ext uri="{FF2B5EF4-FFF2-40B4-BE49-F238E27FC236}">
                      <a16:creationId xmlns:a16="http://schemas.microsoft.com/office/drawing/2014/main" id="{22AF50CB-21C1-3FDB-6E54-D9731807CE8F}"/>
                    </a:ext>
                  </a:extLst>
                </p:cNvPr>
                <p:cNvSpPr/>
                <p:nvPr/>
              </p:nvSpPr>
              <p:spPr bwMode="auto">
                <a:xfrm>
                  <a:off x="1484154" y="2305817"/>
                  <a:ext cx="668037" cy="668037"/>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3" name="people_12">
                  <a:extLst>
                    <a:ext uri="{FF2B5EF4-FFF2-40B4-BE49-F238E27FC236}">
                      <a16:creationId xmlns:a16="http://schemas.microsoft.com/office/drawing/2014/main" id="{18B9DF89-C150-041E-B64C-381986027320}"/>
                    </a:ext>
                    <a:ext uri="{C183D7F6-B498-43B3-948B-1728B52AA6E4}">
                      <adec:decorative xmlns:adec="http://schemas.microsoft.com/office/drawing/2017/decorative" val="1"/>
                    </a:ext>
                  </a:extLst>
                </p:cNvPr>
                <p:cNvSpPr>
                  <a:spLocks noChangeAspect="1" noEditPoints="1"/>
                </p:cNvSpPr>
                <p:nvPr/>
              </p:nvSpPr>
              <p:spPr bwMode="auto">
                <a:xfrm>
                  <a:off x="1662293" y="2506843"/>
                  <a:ext cx="311759" cy="26598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9" name="Group 328">
                <a:extLst>
                  <a:ext uri="{FF2B5EF4-FFF2-40B4-BE49-F238E27FC236}">
                    <a16:creationId xmlns:a16="http://schemas.microsoft.com/office/drawing/2014/main" id="{782629BC-F03B-5098-A0D5-54E68238063B}"/>
                  </a:ext>
                  <a:ext uri="{C183D7F6-B498-43B3-948B-1728B52AA6E4}">
                    <adec:decorative xmlns:adec="http://schemas.microsoft.com/office/drawing/2017/decorative" val="1"/>
                  </a:ext>
                </a:extLst>
              </p:cNvPr>
              <p:cNvGrpSpPr/>
              <p:nvPr/>
            </p:nvGrpSpPr>
            <p:grpSpPr>
              <a:xfrm>
                <a:off x="1316239" y="4179617"/>
                <a:ext cx="441096" cy="441096"/>
                <a:chOff x="1484154" y="3471907"/>
                <a:chExt cx="668037" cy="668037"/>
              </a:xfrm>
            </p:grpSpPr>
            <p:sp>
              <p:nvSpPr>
                <p:cNvPr id="330" name="Oval 329">
                  <a:extLst>
                    <a:ext uri="{FF2B5EF4-FFF2-40B4-BE49-F238E27FC236}">
                      <a16:creationId xmlns:a16="http://schemas.microsoft.com/office/drawing/2014/main" id="{4453E35E-53EF-69DC-223D-D358CD730997}"/>
                    </a:ext>
                  </a:extLst>
                </p:cNvPr>
                <p:cNvSpPr/>
                <p:nvPr/>
              </p:nvSpPr>
              <p:spPr bwMode="auto">
                <a:xfrm>
                  <a:off x="1484154" y="3471907"/>
                  <a:ext cx="668037" cy="66803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31" name="Org_ECA6">
                  <a:extLst>
                    <a:ext uri="{FF2B5EF4-FFF2-40B4-BE49-F238E27FC236}">
                      <a16:creationId xmlns:a16="http://schemas.microsoft.com/office/drawing/2014/main" id="{6BE17BE4-EAC7-BBF0-EE57-22CF35048345}"/>
                    </a:ext>
                    <a:ext uri="{C183D7F6-B498-43B3-948B-1728B52AA6E4}">
                      <adec:decorative xmlns:adec="http://schemas.microsoft.com/office/drawing/2017/decorative" val="1"/>
                    </a:ext>
                  </a:extLst>
                </p:cNvPr>
                <p:cNvSpPr>
                  <a:spLocks noChangeAspect="1" noEditPoints="1"/>
                </p:cNvSpPr>
                <p:nvPr/>
              </p:nvSpPr>
              <p:spPr bwMode="auto">
                <a:xfrm>
                  <a:off x="1664283" y="3651961"/>
                  <a:ext cx="307778" cy="30792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cxnSp>
          <p:nvCxnSpPr>
            <p:cNvPr id="343" name="Straight Connector 342">
              <a:extLst>
                <a:ext uri="{FF2B5EF4-FFF2-40B4-BE49-F238E27FC236}">
                  <a16:creationId xmlns:a16="http://schemas.microsoft.com/office/drawing/2014/main" id="{A3E37304-0A64-FC39-ADFF-110EFBB36742}"/>
                </a:ext>
                <a:ext uri="{C183D7F6-B498-43B3-948B-1728B52AA6E4}">
                  <adec:decorative xmlns:adec="http://schemas.microsoft.com/office/drawing/2017/decorative" val="1"/>
                </a:ext>
              </a:extLst>
            </p:cNvPr>
            <p:cNvCxnSpPr>
              <a:cxnSpLocks/>
            </p:cNvCxnSpPr>
            <p:nvPr/>
          </p:nvCxnSpPr>
          <p:spPr>
            <a:xfrm>
              <a:off x="8543387" y="3469796"/>
              <a:ext cx="0" cy="400907"/>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C99B3ACB-1250-BD2B-9263-B16A6E87517E}"/>
                </a:ext>
                <a:ext uri="{C183D7F6-B498-43B3-948B-1728B52AA6E4}">
                  <adec:decorative xmlns:adec="http://schemas.microsoft.com/office/drawing/2017/decorative" val="0"/>
                </a:ext>
              </a:extLst>
            </p:cNvPr>
            <p:cNvSpPr txBox="1"/>
            <p:nvPr/>
          </p:nvSpPr>
          <p:spPr>
            <a:xfrm>
              <a:off x="4041838" y="1776956"/>
              <a:ext cx="3618929" cy="8771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917">
                        <a:srgbClr val="0078D4"/>
                      </a:gs>
                      <a:gs pos="44000">
                        <a:srgbClr val="0078D4"/>
                      </a:gs>
                    </a:gsLst>
                    <a:path path="circle">
                      <a:fillToRect l="100000" t="100000"/>
                    </a:path>
                  </a:gradFill>
                  <a:effectLst/>
                  <a:uLnTx/>
                  <a:uFillTx/>
                  <a:latin typeface="Segoe UI Semibold"/>
                  <a:ea typeface="Open Sans" panose="020B0606030504020204" pitchFamily="34" charset="0"/>
                  <a:cs typeface="Open Sans" panose="020B0606030504020204" pitchFamily="34" charset="0"/>
                </a:rPr>
                <a:t>Anywhere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35000">
                        <a:srgbClr val="282828"/>
                      </a:gs>
                      <a:gs pos="10000">
                        <a:srgbClr val="282828"/>
                      </a:gs>
                    </a:gsLst>
                  </a:gradFill>
                  <a:effectLst/>
                  <a:uLnTx/>
                  <a:uFillTx/>
                  <a:latin typeface="Segoe UI"/>
                  <a:ea typeface="+mn-ea"/>
                  <a:cs typeface="+mn-cs"/>
                </a:rPr>
                <a:t>Microsoft global private wide area network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917">
                      <a:srgbClr val="0078D4"/>
                    </a:gs>
                    <a:gs pos="44000">
                      <a:srgbClr val="0078D4"/>
                    </a:gs>
                  </a:gsLst>
                  <a:path path="circle">
                    <a:fillToRect l="100000" t="100000"/>
                  </a:path>
                </a:gradFill>
                <a:effectLst/>
                <a:uLnTx/>
                <a:uFillTx/>
                <a:latin typeface="Segoe UI Semibold"/>
                <a:ea typeface="Open Sans" panose="020B0606030504020204" pitchFamily="34" charset="0"/>
                <a:cs typeface="Open Sans" panose="020B0606030504020204" pitchFamily="34" charset="0"/>
              </a:endParaRPr>
            </a:p>
          </p:txBody>
        </p:sp>
        <p:grpSp>
          <p:nvGrpSpPr>
            <p:cNvPr id="346" name="Group 345">
              <a:extLst>
                <a:ext uri="{FF2B5EF4-FFF2-40B4-BE49-F238E27FC236}">
                  <a16:creationId xmlns:a16="http://schemas.microsoft.com/office/drawing/2014/main" id="{15353153-2810-6812-0335-8D8C3583E7F4}"/>
                </a:ext>
                <a:ext uri="{C183D7F6-B498-43B3-948B-1728B52AA6E4}">
                  <adec:decorative xmlns:adec="http://schemas.microsoft.com/office/drawing/2017/decorative" val="1"/>
                </a:ext>
              </a:extLst>
            </p:cNvPr>
            <p:cNvGrpSpPr/>
            <p:nvPr/>
          </p:nvGrpSpPr>
          <p:grpSpPr>
            <a:xfrm>
              <a:off x="4979383" y="2395581"/>
              <a:ext cx="1734177" cy="1707884"/>
              <a:chOff x="3341620" y="1282582"/>
              <a:chExt cx="4909191" cy="4834861"/>
            </a:xfrm>
          </p:grpSpPr>
          <p:cxnSp>
            <p:nvCxnSpPr>
              <p:cNvPr id="347" name="Straight Connector 346">
                <a:extLst>
                  <a:ext uri="{FF2B5EF4-FFF2-40B4-BE49-F238E27FC236}">
                    <a16:creationId xmlns:a16="http://schemas.microsoft.com/office/drawing/2014/main" id="{14C685DF-4744-FA36-4F9B-1AA470D59BE8}"/>
                  </a:ext>
                </a:extLst>
              </p:cNvPr>
              <p:cNvCxnSpPr>
                <a:cxnSpLocks/>
              </p:cNvCxnSpPr>
              <p:nvPr/>
            </p:nvCxnSpPr>
            <p:spPr>
              <a:xfrm flipH="1">
                <a:off x="6572555" y="1440024"/>
                <a:ext cx="66457" cy="58355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48" name="Group 347">
                <a:extLst>
                  <a:ext uri="{FF2B5EF4-FFF2-40B4-BE49-F238E27FC236}">
                    <a16:creationId xmlns:a16="http://schemas.microsoft.com/office/drawing/2014/main" id="{78B92B6A-84F9-354D-685C-4C3658C1DD86}"/>
                  </a:ext>
                </a:extLst>
              </p:cNvPr>
              <p:cNvGrpSpPr>
                <a:grpSpLocks/>
              </p:cNvGrpSpPr>
              <p:nvPr/>
            </p:nvGrpSpPr>
            <p:grpSpPr>
              <a:xfrm>
                <a:off x="3388079" y="1322691"/>
                <a:ext cx="4814288" cy="4742541"/>
                <a:chOff x="3691709" y="1603375"/>
                <a:chExt cx="4829991" cy="4876800"/>
              </a:xfrm>
            </p:grpSpPr>
            <p:cxnSp>
              <p:nvCxnSpPr>
                <p:cNvPr id="396" name="Straight Connector 395">
                  <a:extLst>
                    <a:ext uri="{FF2B5EF4-FFF2-40B4-BE49-F238E27FC236}">
                      <a16:creationId xmlns:a16="http://schemas.microsoft.com/office/drawing/2014/main" id="{A0688F76-4FD8-4BC6-6387-9C4FBB0A8BAF}"/>
                    </a:ext>
                  </a:extLst>
                </p:cNvPr>
                <p:cNvCxnSpPr>
                  <a:cxnSpLocks/>
                </p:cNvCxnSpPr>
                <p:nvPr/>
              </p:nvCxnSpPr>
              <p:spPr>
                <a:xfrm flipH="1" flipV="1">
                  <a:off x="6881813" y="2309813"/>
                  <a:ext cx="1147762" cy="2571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D3EDFC39-5835-B0B8-85FB-72C10D71272A}"/>
                    </a:ext>
                  </a:extLst>
                </p:cNvPr>
                <p:cNvCxnSpPr>
                  <a:cxnSpLocks/>
                </p:cNvCxnSpPr>
                <p:nvPr/>
              </p:nvCxnSpPr>
              <p:spPr>
                <a:xfrm flipH="1" flipV="1">
                  <a:off x="6988175" y="5848350"/>
                  <a:ext cx="571500" cy="1746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98" name="Group 397">
                  <a:extLst>
                    <a:ext uri="{FF2B5EF4-FFF2-40B4-BE49-F238E27FC236}">
                      <a16:creationId xmlns:a16="http://schemas.microsoft.com/office/drawing/2014/main" id="{3302EC15-2F69-D25D-FF67-7522AEC86F83}"/>
                    </a:ext>
                  </a:extLst>
                </p:cNvPr>
                <p:cNvGrpSpPr>
                  <a:grpSpLocks/>
                </p:cNvGrpSpPr>
                <p:nvPr/>
              </p:nvGrpSpPr>
              <p:grpSpPr>
                <a:xfrm>
                  <a:off x="3691709" y="1603375"/>
                  <a:ext cx="4829991" cy="4876800"/>
                  <a:chOff x="3691709" y="1603375"/>
                  <a:chExt cx="4829991" cy="4876800"/>
                </a:xfrm>
              </p:grpSpPr>
              <p:cxnSp>
                <p:nvCxnSpPr>
                  <p:cNvPr id="399" name="Straight Connector 398">
                    <a:extLst>
                      <a:ext uri="{FF2B5EF4-FFF2-40B4-BE49-F238E27FC236}">
                        <a16:creationId xmlns:a16="http://schemas.microsoft.com/office/drawing/2014/main" id="{FFB0DB78-6AAC-990D-351D-C2D57ABBAC36}"/>
                      </a:ext>
                    </a:extLst>
                  </p:cNvPr>
                  <p:cNvCxnSpPr>
                    <a:cxnSpLocks/>
                  </p:cNvCxnSpPr>
                  <p:nvPr/>
                </p:nvCxnSpPr>
                <p:spPr>
                  <a:xfrm flipH="1" flipV="1">
                    <a:off x="5721350" y="5632767"/>
                    <a:ext cx="1273175" cy="22193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D9E07843-A809-B424-8170-8D52C33A2637}"/>
                      </a:ext>
                    </a:extLst>
                  </p:cNvPr>
                  <p:cNvCxnSpPr>
                    <a:cxnSpLocks/>
                  </p:cNvCxnSpPr>
                  <p:nvPr/>
                </p:nvCxnSpPr>
                <p:spPr>
                  <a:xfrm flipH="1" flipV="1">
                    <a:off x="5724525" y="5629275"/>
                    <a:ext cx="409575" cy="8509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B9E2B273-8DEB-F69D-7C45-A8E3BBA34478}"/>
                      </a:ext>
                    </a:extLst>
                  </p:cNvPr>
                  <p:cNvCxnSpPr>
                    <a:cxnSpLocks/>
                  </p:cNvCxnSpPr>
                  <p:nvPr/>
                </p:nvCxnSpPr>
                <p:spPr>
                  <a:xfrm flipH="1">
                    <a:off x="4657725" y="5613400"/>
                    <a:ext cx="1089025" cy="3429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2" name="Group 401">
                    <a:extLst>
                      <a:ext uri="{FF2B5EF4-FFF2-40B4-BE49-F238E27FC236}">
                        <a16:creationId xmlns:a16="http://schemas.microsoft.com/office/drawing/2014/main" id="{B8A607BE-06BC-7296-0050-3ABB17A3B2FF}"/>
                      </a:ext>
                    </a:extLst>
                  </p:cNvPr>
                  <p:cNvGrpSpPr>
                    <a:grpSpLocks/>
                  </p:cNvGrpSpPr>
                  <p:nvPr/>
                </p:nvGrpSpPr>
                <p:grpSpPr>
                  <a:xfrm>
                    <a:off x="3691709" y="1603375"/>
                    <a:ext cx="4829991" cy="4870450"/>
                    <a:chOff x="3691709" y="1603375"/>
                    <a:chExt cx="4829991" cy="4870450"/>
                  </a:xfrm>
                </p:grpSpPr>
                <p:cxnSp>
                  <p:nvCxnSpPr>
                    <p:cNvPr id="403" name="Straight Connector 402">
                      <a:extLst>
                        <a:ext uri="{FF2B5EF4-FFF2-40B4-BE49-F238E27FC236}">
                          <a16:creationId xmlns:a16="http://schemas.microsoft.com/office/drawing/2014/main" id="{4AA58A35-5BA1-FF3A-2ACC-D6519FE09152}"/>
                        </a:ext>
                      </a:extLst>
                    </p:cNvPr>
                    <p:cNvCxnSpPr>
                      <a:cxnSpLocks/>
                    </p:cNvCxnSpPr>
                    <p:nvPr/>
                  </p:nvCxnSpPr>
                  <p:spPr>
                    <a:xfrm flipH="1">
                      <a:off x="5448300" y="2728913"/>
                      <a:ext cx="14288" cy="15049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33E733D6-51CA-4F68-FC61-7CA2054BE159}"/>
                        </a:ext>
                      </a:extLst>
                    </p:cNvPr>
                    <p:cNvCxnSpPr>
                      <a:cxnSpLocks/>
                    </p:cNvCxnSpPr>
                    <p:nvPr/>
                  </p:nvCxnSpPr>
                  <p:spPr>
                    <a:xfrm>
                      <a:off x="5451475" y="4216400"/>
                      <a:ext cx="273050" cy="14287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5" name="Group 404">
                      <a:extLst>
                        <a:ext uri="{FF2B5EF4-FFF2-40B4-BE49-F238E27FC236}">
                          <a16:creationId xmlns:a16="http://schemas.microsoft.com/office/drawing/2014/main" id="{B5E91C9A-B637-85A0-5144-936CE6892AE7}"/>
                        </a:ext>
                      </a:extLst>
                    </p:cNvPr>
                    <p:cNvGrpSpPr>
                      <a:grpSpLocks/>
                    </p:cNvGrpSpPr>
                    <p:nvPr/>
                  </p:nvGrpSpPr>
                  <p:grpSpPr>
                    <a:xfrm>
                      <a:off x="3691709" y="1603375"/>
                      <a:ext cx="4829991" cy="4870450"/>
                      <a:chOff x="3691709" y="1603375"/>
                      <a:chExt cx="4829991" cy="4870450"/>
                    </a:xfrm>
                  </p:grpSpPr>
                  <p:cxnSp>
                    <p:nvCxnSpPr>
                      <p:cNvPr id="406" name="Straight Connector 405">
                        <a:extLst>
                          <a:ext uri="{FF2B5EF4-FFF2-40B4-BE49-F238E27FC236}">
                            <a16:creationId xmlns:a16="http://schemas.microsoft.com/office/drawing/2014/main" id="{7ED8D695-2394-AC2A-BE92-EF2D0DFBB3A5}"/>
                          </a:ext>
                        </a:extLst>
                      </p:cNvPr>
                      <p:cNvCxnSpPr>
                        <a:cxnSpLocks/>
                      </p:cNvCxnSpPr>
                      <p:nvPr/>
                    </p:nvCxnSpPr>
                    <p:spPr>
                      <a:xfrm flipV="1">
                        <a:off x="5467350" y="1681163"/>
                        <a:ext cx="200025" cy="10287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14A42063-C4FE-7ACB-8EC0-7EE16EEF145D}"/>
                          </a:ext>
                        </a:extLst>
                      </p:cNvPr>
                      <p:cNvCxnSpPr>
                        <a:cxnSpLocks/>
                      </p:cNvCxnSpPr>
                      <p:nvPr/>
                    </p:nvCxnSpPr>
                    <p:spPr>
                      <a:xfrm flipH="1" flipV="1">
                        <a:off x="4521200" y="2422525"/>
                        <a:ext cx="936625" cy="3016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8" name="Group 407">
                        <a:extLst>
                          <a:ext uri="{FF2B5EF4-FFF2-40B4-BE49-F238E27FC236}">
                            <a16:creationId xmlns:a16="http://schemas.microsoft.com/office/drawing/2014/main" id="{6A586F87-CED3-6006-8FFF-88C0F2CE0F0B}"/>
                          </a:ext>
                        </a:extLst>
                      </p:cNvPr>
                      <p:cNvGrpSpPr>
                        <a:grpSpLocks/>
                      </p:cNvGrpSpPr>
                      <p:nvPr/>
                    </p:nvGrpSpPr>
                    <p:grpSpPr>
                      <a:xfrm>
                        <a:off x="3691709" y="1603375"/>
                        <a:ext cx="4829991" cy="4870450"/>
                        <a:chOff x="3691709" y="1603375"/>
                        <a:chExt cx="4829991" cy="4870450"/>
                      </a:xfrm>
                    </p:grpSpPr>
                    <p:cxnSp>
                      <p:nvCxnSpPr>
                        <p:cNvPr id="409" name="Straight Connector 408">
                          <a:extLst>
                            <a:ext uri="{FF2B5EF4-FFF2-40B4-BE49-F238E27FC236}">
                              <a16:creationId xmlns:a16="http://schemas.microsoft.com/office/drawing/2014/main" id="{D5C05DCC-9541-DDFA-3C69-BF497B156C70}"/>
                            </a:ext>
                          </a:extLst>
                        </p:cNvPr>
                        <p:cNvCxnSpPr>
                          <a:cxnSpLocks/>
                        </p:cNvCxnSpPr>
                        <p:nvPr/>
                      </p:nvCxnSpPr>
                      <p:spPr>
                        <a:xfrm flipH="1">
                          <a:off x="4521200" y="1968500"/>
                          <a:ext cx="127000" cy="4508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0" name="Group 409">
                          <a:extLst>
                            <a:ext uri="{FF2B5EF4-FFF2-40B4-BE49-F238E27FC236}">
                              <a16:creationId xmlns:a16="http://schemas.microsoft.com/office/drawing/2014/main" id="{09C4CFF0-6B56-ED95-968D-72C4C817F3AE}"/>
                            </a:ext>
                          </a:extLst>
                        </p:cNvPr>
                        <p:cNvGrpSpPr>
                          <a:grpSpLocks/>
                        </p:cNvGrpSpPr>
                        <p:nvPr/>
                      </p:nvGrpSpPr>
                      <p:grpSpPr>
                        <a:xfrm>
                          <a:off x="3691709" y="1603375"/>
                          <a:ext cx="4829991" cy="4870450"/>
                          <a:chOff x="3691709" y="1603375"/>
                          <a:chExt cx="4829991" cy="4870450"/>
                        </a:xfrm>
                      </p:grpSpPr>
                      <p:cxnSp>
                        <p:nvCxnSpPr>
                          <p:cNvPr id="411" name="Straight Connector 410">
                            <a:extLst>
                              <a:ext uri="{FF2B5EF4-FFF2-40B4-BE49-F238E27FC236}">
                                <a16:creationId xmlns:a16="http://schemas.microsoft.com/office/drawing/2014/main" id="{BC8C4DE0-A467-98D0-2E9F-CED124FCFFF4}"/>
                              </a:ext>
                            </a:extLst>
                          </p:cNvPr>
                          <p:cNvCxnSpPr>
                            <a:cxnSpLocks/>
                          </p:cNvCxnSpPr>
                          <p:nvPr/>
                        </p:nvCxnSpPr>
                        <p:spPr>
                          <a:xfrm flipH="1" flipV="1">
                            <a:off x="3767693" y="3201335"/>
                            <a:ext cx="466170" cy="43245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2" name="Group 411">
                            <a:extLst>
                              <a:ext uri="{FF2B5EF4-FFF2-40B4-BE49-F238E27FC236}">
                                <a16:creationId xmlns:a16="http://schemas.microsoft.com/office/drawing/2014/main" id="{E3F82693-20C7-BBFE-3BC2-3F0468090510}"/>
                              </a:ext>
                            </a:extLst>
                          </p:cNvPr>
                          <p:cNvGrpSpPr>
                            <a:grpSpLocks/>
                          </p:cNvGrpSpPr>
                          <p:nvPr/>
                        </p:nvGrpSpPr>
                        <p:grpSpPr>
                          <a:xfrm>
                            <a:off x="3691709" y="1603375"/>
                            <a:ext cx="4829991" cy="4870450"/>
                            <a:chOff x="3691709" y="1603375"/>
                            <a:chExt cx="4829991" cy="4870450"/>
                          </a:xfrm>
                        </p:grpSpPr>
                        <p:cxnSp>
                          <p:nvCxnSpPr>
                            <p:cNvPr id="413" name="Straight Connector 412">
                              <a:extLst>
                                <a:ext uri="{FF2B5EF4-FFF2-40B4-BE49-F238E27FC236}">
                                  <a16:creationId xmlns:a16="http://schemas.microsoft.com/office/drawing/2014/main" id="{A0C2D1ED-0F54-B584-840C-5F50ED2AFD24}"/>
                                </a:ext>
                              </a:extLst>
                            </p:cNvPr>
                            <p:cNvCxnSpPr>
                              <a:cxnSpLocks/>
                            </p:cNvCxnSpPr>
                            <p:nvPr/>
                          </p:nvCxnSpPr>
                          <p:spPr>
                            <a:xfrm flipH="1" flipV="1">
                              <a:off x="5664200" y="1695450"/>
                              <a:ext cx="1298576" cy="15876"/>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D86F5FEB-754D-E3D4-60DD-71FEE547C44C}"/>
                                </a:ext>
                              </a:extLst>
                            </p:cNvPr>
                            <p:cNvCxnSpPr>
                              <a:cxnSpLocks/>
                            </p:cNvCxnSpPr>
                            <p:nvPr/>
                          </p:nvCxnSpPr>
                          <p:spPr>
                            <a:xfrm flipH="1">
                              <a:off x="5667375" y="1603375"/>
                              <a:ext cx="450850" cy="952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307FAF57-0D0E-62E8-89FE-2F0C91F278BC}"/>
                                </a:ext>
                              </a:extLst>
                            </p:cNvPr>
                            <p:cNvCxnSpPr>
                              <a:cxnSpLocks/>
                            </p:cNvCxnSpPr>
                            <p:nvPr/>
                          </p:nvCxnSpPr>
                          <p:spPr>
                            <a:xfrm flipH="1" flipV="1">
                              <a:off x="6102523" y="1603742"/>
                              <a:ext cx="853902" cy="10758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6" name="Group 415">
                              <a:extLst>
                                <a:ext uri="{FF2B5EF4-FFF2-40B4-BE49-F238E27FC236}">
                                  <a16:creationId xmlns:a16="http://schemas.microsoft.com/office/drawing/2014/main" id="{101CFF01-8B34-F929-DB45-77C6CACE3E5C}"/>
                                </a:ext>
                              </a:extLst>
                            </p:cNvPr>
                            <p:cNvGrpSpPr>
                              <a:grpSpLocks/>
                            </p:cNvGrpSpPr>
                            <p:nvPr/>
                          </p:nvGrpSpPr>
                          <p:grpSpPr>
                            <a:xfrm>
                              <a:off x="3691709" y="1700213"/>
                              <a:ext cx="4829991" cy="4773612"/>
                              <a:chOff x="3691709" y="1700213"/>
                              <a:chExt cx="4829991" cy="4773612"/>
                            </a:xfrm>
                          </p:grpSpPr>
                          <p:cxnSp>
                            <p:nvCxnSpPr>
                              <p:cNvPr id="417" name="Straight Connector 416">
                                <a:extLst>
                                  <a:ext uri="{FF2B5EF4-FFF2-40B4-BE49-F238E27FC236}">
                                    <a16:creationId xmlns:a16="http://schemas.microsoft.com/office/drawing/2014/main" id="{FAE3D7BD-02AE-CFF2-0C7B-EC317DB57674}"/>
                                  </a:ext>
                                </a:extLst>
                              </p:cNvPr>
                              <p:cNvCxnSpPr>
                                <a:cxnSpLocks/>
                              </p:cNvCxnSpPr>
                              <p:nvPr/>
                            </p:nvCxnSpPr>
                            <p:spPr>
                              <a:xfrm flipV="1">
                                <a:off x="5462588" y="2309813"/>
                                <a:ext cx="1428750" cy="41433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8" name="Straight Connector 417">
                                <a:extLst>
                                  <a:ext uri="{FF2B5EF4-FFF2-40B4-BE49-F238E27FC236}">
                                    <a16:creationId xmlns:a16="http://schemas.microsoft.com/office/drawing/2014/main" id="{174E13F4-CACF-F47C-A51D-04939C1EDD1E}"/>
                                  </a:ext>
                                </a:extLst>
                              </p:cNvPr>
                              <p:cNvCxnSpPr>
                                <a:cxnSpLocks/>
                              </p:cNvCxnSpPr>
                              <p:nvPr/>
                            </p:nvCxnSpPr>
                            <p:spPr>
                              <a:xfrm flipV="1">
                                <a:off x="6553200" y="2309813"/>
                                <a:ext cx="319088" cy="11239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4D093803-290B-2905-E4FD-57ED4713D7F6}"/>
                                  </a:ext>
                                </a:extLst>
                              </p:cNvPr>
                              <p:cNvCxnSpPr>
                                <a:cxnSpLocks/>
                              </p:cNvCxnSpPr>
                              <p:nvPr/>
                            </p:nvCxnSpPr>
                            <p:spPr>
                              <a:xfrm flipH="1" flipV="1">
                                <a:off x="6881813" y="2305050"/>
                                <a:ext cx="890587" cy="1252538"/>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0" name="Straight Connector 419">
                                <a:extLst>
                                  <a:ext uri="{FF2B5EF4-FFF2-40B4-BE49-F238E27FC236}">
                                    <a16:creationId xmlns:a16="http://schemas.microsoft.com/office/drawing/2014/main" id="{A1D8ECAA-348F-D23F-C9F5-490AA0E85917}"/>
                                  </a:ext>
                                </a:extLst>
                              </p:cNvPr>
                              <p:cNvCxnSpPr>
                                <a:cxnSpLocks/>
                              </p:cNvCxnSpPr>
                              <p:nvPr/>
                            </p:nvCxnSpPr>
                            <p:spPr>
                              <a:xfrm flipH="1">
                                <a:off x="7758113" y="2543175"/>
                                <a:ext cx="276225" cy="1004888"/>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E2551653-282F-9BE1-4C73-BB02E604297F}"/>
                                  </a:ext>
                                </a:extLst>
                              </p:cNvPr>
                              <p:cNvCxnSpPr>
                                <a:cxnSpLocks/>
                              </p:cNvCxnSpPr>
                              <p:nvPr/>
                            </p:nvCxnSpPr>
                            <p:spPr>
                              <a:xfrm flipH="1" flipV="1">
                                <a:off x="6553200" y="3419475"/>
                                <a:ext cx="1219200" cy="1524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4F0E607B-C331-7DD6-07C0-F78F7B2E945C}"/>
                                  </a:ext>
                                </a:extLst>
                              </p:cNvPr>
                              <p:cNvCxnSpPr>
                                <a:cxnSpLocks/>
                              </p:cNvCxnSpPr>
                              <p:nvPr/>
                            </p:nvCxnSpPr>
                            <p:spPr>
                              <a:xfrm>
                                <a:off x="6562725" y="3457575"/>
                                <a:ext cx="323850" cy="12858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09B4AED1-958D-5BDB-0A37-7A3ECE3E4049}"/>
                                  </a:ext>
                                </a:extLst>
                              </p:cNvPr>
                              <p:cNvCxnSpPr>
                                <a:cxnSpLocks/>
                              </p:cNvCxnSpPr>
                              <p:nvPr/>
                            </p:nvCxnSpPr>
                            <p:spPr>
                              <a:xfrm>
                                <a:off x="6962775" y="1733550"/>
                                <a:ext cx="604838" cy="3714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4" name="Straight Connector 423">
                                <a:extLst>
                                  <a:ext uri="{FF2B5EF4-FFF2-40B4-BE49-F238E27FC236}">
                                    <a16:creationId xmlns:a16="http://schemas.microsoft.com/office/drawing/2014/main" id="{A6713C97-DDB6-E731-9622-0774BC70B311}"/>
                                  </a:ext>
                                </a:extLst>
                              </p:cNvPr>
                              <p:cNvCxnSpPr>
                                <a:cxnSpLocks/>
                              </p:cNvCxnSpPr>
                              <p:nvPr/>
                            </p:nvCxnSpPr>
                            <p:spPr>
                              <a:xfrm>
                                <a:off x="7562850" y="2105025"/>
                                <a:ext cx="466725" cy="4667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5" name="Straight Connector 424">
                                <a:extLst>
                                  <a:ext uri="{FF2B5EF4-FFF2-40B4-BE49-F238E27FC236}">
                                    <a16:creationId xmlns:a16="http://schemas.microsoft.com/office/drawing/2014/main" id="{B4F2A095-CFED-60CB-BA3C-97CC367F0120}"/>
                                  </a:ext>
                                </a:extLst>
                              </p:cNvPr>
                              <p:cNvCxnSpPr>
                                <a:cxnSpLocks/>
                              </p:cNvCxnSpPr>
                              <p:nvPr/>
                            </p:nvCxnSpPr>
                            <p:spPr>
                              <a:xfrm>
                                <a:off x="8015288" y="2562225"/>
                                <a:ext cx="436562" cy="795338"/>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6" name="Straight Connector 425">
                                <a:extLst>
                                  <a:ext uri="{FF2B5EF4-FFF2-40B4-BE49-F238E27FC236}">
                                    <a16:creationId xmlns:a16="http://schemas.microsoft.com/office/drawing/2014/main" id="{7A7C0A75-08B6-4147-7C12-EAF4EDABAE52}"/>
                                  </a:ext>
                                </a:extLst>
                              </p:cNvPr>
                              <p:cNvCxnSpPr>
                                <a:cxnSpLocks/>
                              </p:cNvCxnSpPr>
                              <p:nvPr/>
                            </p:nvCxnSpPr>
                            <p:spPr>
                              <a:xfrm>
                                <a:off x="8462963" y="3357563"/>
                                <a:ext cx="38100" cy="4762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7" name="Straight Connector 426">
                                <a:extLst>
                                  <a:ext uri="{FF2B5EF4-FFF2-40B4-BE49-F238E27FC236}">
                                    <a16:creationId xmlns:a16="http://schemas.microsoft.com/office/drawing/2014/main" id="{CAC2C7EE-8082-6E63-7D7C-AA52B03E1C2C}"/>
                                  </a:ext>
                                </a:extLst>
                              </p:cNvPr>
                              <p:cNvCxnSpPr>
                                <a:cxnSpLocks/>
                              </p:cNvCxnSpPr>
                              <p:nvPr/>
                            </p:nvCxnSpPr>
                            <p:spPr>
                              <a:xfrm>
                                <a:off x="8024813" y="2566988"/>
                                <a:ext cx="476250" cy="12668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B4F81A25-1521-EBED-97AF-1551C3F9303A}"/>
                                  </a:ext>
                                </a:extLst>
                              </p:cNvPr>
                              <p:cNvCxnSpPr>
                                <a:cxnSpLocks/>
                              </p:cNvCxnSpPr>
                              <p:nvPr/>
                            </p:nvCxnSpPr>
                            <p:spPr>
                              <a:xfrm>
                                <a:off x="7767638" y="3552825"/>
                                <a:ext cx="723900" cy="27146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41AA98E0-09B6-4C3C-6968-A36B975977DA}"/>
                                  </a:ext>
                                </a:extLst>
                              </p:cNvPr>
                              <p:cNvCxnSpPr>
                                <a:cxnSpLocks/>
                              </p:cNvCxnSpPr>
                              <p:nvPr/>
                            </p:nvCxnSpPr>
                            <p:spPr>
                              <a:xfrm flipH="1" flipV="1">
                                <a:off x="5657850" y="1700213"/>
                                <a:ext cx="1247775" cy="6191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0" name="Straight Connector 429">
                                <a:extLst>
                                  <a:ext uri="{FF2B5EF4-FFF2-40B4-BE49-F238E27FC236}">
                                    <a16:creationId xmlns:a16="http://schemas.microsoft.com/office/drawing/2014/main" id="{2FD84D52-696C-B4E5-4FE5-5228B52626C3}"/>
                                  </a:ext>
                                </a:extLst>
                              </p:cNvPr>
                              <p:cNvCxnSpPr>
                                <a:cxnSpLocks/>
                              </p:cNvCxnSpPr>
                              <p:nvPr/>
                            </p:nvCxnSpPr>
                            <p:spPr>
                              <a:xfrm flipH="1">
                                <a:off x="4664075" y="1701800"/>
                                <a:ext cx="1012825" cy="2825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41FF9A32-73D1-6563-6BFC-FCEA204AA7DE}"/>
                                  </a:ext>
                                </a:extLst>
                              </p:cNvPr>
                              <p:cNvCxnSpPr>
                                <a:cxnSpLocks/>
                              </p:cNvCxnSpPr>
                              <p:nvPr/>
                            </p:nvCxnSpPr>
                            <p:spPr>
                              <a:xfrm flipH="1">
                                <a:off x="4516941" y="1709740"/>
                                <a:ext cx="1158875" cy="7112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78193EEA-3AFE-92CA-FF42-62F0A1DB85FD}"/>
                                  </a:ext>
                                </a:extLst>
                              </p:cNvPr>
                              <p:cNvCxnSpPr>
                                <a:cxnSpLocks/>
                              </p:cNvCxnSpPr>
                              <p:nvPr/>
                            </p:nvCxnSpPr>
                            <p:spPr>
                              <a:xfrm flipH="1">
                                <a:off x="3784600" y="1978025"/>
                                <a:ext cx="873125" cy="11906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2C491435-3EEE-03FB-45CB-EA4255868408}"/>
                                  </a:ext>
                                </a:extLst>
                              </p:cNvPr>
                              <p:cNvCxnSpPr>
                                <a:cxnSpLocks/>
                              </p:cNvCxnSpPr>
                              <p:nvPr/>
                            </p:nvCxnSpPr>
                            <p:spPr>
                              <a:xfrm flipH="1">
                                <a:off x="3779044" y="2414588"/>
                                <a:ext cx="750094" cy="747712"/>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34" name="Group 433">
                                <a:extLst>
                                  <a:ext uri="{FF2B5EF4-FFF2-40B4-BE49-F238E27FC236}">
                                    <a16:creationId xmlns:a16="http://schemas.microsoft.com/office/drawing/2014/main" id="{23A25EFB-9CCE-FD69-25E1-A67EBDF78BE1}"/>
                                  </a:ext>
                                </a:extLst>
                              </p:cNvPr>
                              <p:cNvGrpSpPr>
                                <a:grpSpLocks/>
                              </p:cNvGrpSpPr>
                              <p:nvPr/>
                            </p:nvGrpSpPr>
                            <p:grpSpPr>
                              <a:xfrm>
                                <a:off x="3691709" y="2397125"/>
                                <a:ext cx="4829991" cy="4076700"/>
                                <a:chOff x="3691709" y="2397125"/>
                                <a:chExt cx="4829991" cy="4076700"/>
                              </a:xfrm>
                            </p:grpSpPr>
                            <p:cxnSp>
                              <p:nvCxnSpPr>
                                <p:cNvPr id="435" name="Straight Connector 434">
                                  <a:extLst>
                                    <a:ext uri="{FF2B5EF4-FFF2-40B4-BE49-F238E27FC236}">
                                      <a16:creationId xmlns:a16="http://schemas.microsoft.com/office/drawing/2014/main" id="{08784E07-D0A6-5300-C889-BDEE10F4E815}"/>
                                    </a:ext>
                                  </a:extLst>
                                </p:cNvPr>
                                <p:cNvCxnSpPr>
                                  <a:cxnSpLocks/>
                                </p:cNvCxnSpPr>
                                <p:nvPr/>
                              </p:nvCxnSpPr>
                              <p:spPr>
                                <a:xfrm>
                                  <a:off x="5467350" y="2738438"/>
                                  <a:ext cx="1095375" cy="70008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1B4CB86-611C-9E13-1851-0F78111896E7}"/>
                                    </a:ext>
                                  </a:extLst>
                                </p:cNvPr>
                                <p:cNvCxnSpPr>
                                  <a:cxnSpLocks/>
                                </p:cNvCxnSpPr>
                                <p:nvPr/>
                              </p:nvCxnSpPr>
                              <p:spPr>
                                <a:xfrm flipH="1">
                                  <a:off x="5448300" y="3438525"/>
                                  <a:ext cx="1114425" cy="776288"/>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7" name="Straight Connector 436">
                                  <a:extLst>
                                    <a:ext uri="{FF2B5EF4-FFF2-40B4-BE49-F238E27FC236}">
                                      <a16:creationId xmlns:a16="http://schemas.microsoft.com/office/drawing/2014/main" id="{48BD9947-B236-18CF-DB84-8D1E8AEE1835}"/>
                                    </a:ext>
                                  </a:extLst>
                                </p:cNvPr>
                                <p:cNvCxnSpPr>
                                  <a:cxnSpLocks/>
                                </p:cNvCxnSpPr>
                                <p:nvPr/>
                              </p:nvCxnSpPr>
                              <p:spPr>
                                <a:xfrm flipH="1">
                                  <a:off x="6886575" y="3548063"/>
                                  <a:ext cx="890588" cy="117633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40721A7E-913B-6668-3AB8-6EE80FC21339}"/>
                                    </a:ext>
                                  </a:extLst>
                                </p:cNvPr>
                                <p:cNvCxnSpPr>
                                  <a:cxnSpLocks/>
                                </p:cNvCxnSpPr>
                                <p:nvPr/>
                              </p:nvCxnSpPr>
                              <p:spPr>
                                <a:xfrm>
                                  <a:off x="5453094" y="4208463"/>
                                  <a:ext cx="1447769" cy="525462"/>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7B175A3C-3747-0E27-1A9D-DDBA332744E8}"/>
                                    </a:ext>
                                  </a:extLst>
                                </p:cNvPr>
                                <p:cNvCxnSpPr>
                                  <a:cxnSpLocks/>
                                </p:cNvCxnSpPr>
                                <p:nvPr/>
                              </p:nvCxnSpPr>
                              <p:spPr>
                                <a:xfrm flipH="1">
                                  <a:off x="5721350" y="4727575"/>
                                  <a:ext cx="1177925" cy="9080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A0F2DB09-BB2C-8149-17B5-D5F681C0471D}"/>
                                    </a:ext>
                                  </a:extLst>
                                </p:cNvPr>
                                <p:cNvCxnSpPr>
                                  <a:cxnSpLocks/>
                                </p:cNvCxnSpPr>
                                <p:nvPr/>
                              </p:nvCxnSpPr>
                              <p:spPr>
                                <a:xfrm flipH="1" flipV="1">
                                  <a:off x="6896100" y="4730750"/>
                                  <a:ext cx="1108075" cy="2571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7811AA91-A52B-0A50-4138-63638A2B87B6}"/>
                                    </a:ext>
                                  </a:extLst>
                                </p:cNvPr>
                                <p:cNvCxnSpPr>
                                  <a:cxnSpLocks/>
                                </p:cNvCxnSpPr>
                                <p:nvPr/>
                              </p:nvCxnSpPr>
                              <p:spPr>
                                <a:xfrm flipH="1" flipV="1">
                                  <a:off x="7775575" y="3571875"/>
                                  <a:ext cx="257175" cy="14224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235BF7C5-C161-B11A-97D6-4E54BD9F72AF}"/>
                                    </a:ext>
                                  </a:extLst>
                                </p:cNvPr>
                                <p:cNvCxnSpPr>
                                  <a:cxnSpLocks/>
                                </p:cNvCxnSpPr>
                                <p:nvPr/>
                              </p:nvCxnSpPr>
                              <p:spPr>
                                <a:xfrm flipV="1">
                                  <a:off x="8013700" y="3832225"/>
                                  <a:ext cx="508000" cy="11779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E9EB6676-1978-99EB-5004-F1997D43022A}"/>
                                    </a:ext>
                                  </a:extLst>
                                </p:cNvPr>
                                <p:cNvCxnSpPr>
                                  <a:cxnSpLocks/>
                                </p:cNvCxnSpPr>
                                <p:nvPr/>
                              </p:nvCxnSpPr>
                              <p:spPr>
                                <a:xfrm flipV="1">
                                  <a:off x="8451850" y="3835400"/>
                                  <a:ext cx="60325" cy="10572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A14FF740-A793-C2A9-B538-35F49755D6C2}"/>
                                    </a:ext>
                                  </a:extLst>
                                </p:cNvPr>
                                <p:cNvCxnSpPr>
                                  <a:cxnSpLocks/>
                                </p:cNvCxnSpPr>
                                <p:nvPr/>
                              </p:nvCxnSpPr>
                              <p:spPr>
                                <a:xfrm flipV="1">
                                  <a:off x="8020050" y="4876800"/>
                                  <a:ext cx="434975" cy="1143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DD50D754-6CDB-20BC-FAF9-85B556E00E06}"/>
                                    </a:ext>
                                  </a:extLst>
                                </p:cNvPr>
                                <p:cNvCxnSpPr>
                                  <a:cxnSpLocks/>
                                </p:cNvCxnSpPr>
                                <p:nvPr/>
                              </p:nvCxnSpPr>
                              <p:spPr>
                                <a:xfrm>
                                  <a:off x="6905625" y="4721225"/>
                                  <a:ext cx="82550" cy="114935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C5E2DFE1-524C-BC92-24FD-BA7B71A21681}"/>
                                    </a:ext>
                                  </a:extLst>
                                </p:cNvPr>
                                <p:cNvCxnSpPr>
                                  <a:cxnSpLocks/>
                                </p:cNvCxnSpPr>
                                <p:nvPr/>
                              </p:nvCxnSpPr>
                              <p:spPr>
                                <a:xfrm flipH="1">
                                  <a:off x="6988175" y="4987925"/>
                                  <a:ext cx="1047750" cy="8604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EAF970FD-1BFF-21EB-4047-E995F10AE56F}"/>
                                    </a:ext>
                                  </a:extLst>
                                </p:cNvPr>
                                <p:cNvCxnSpPr>
                                  <a:cxnSpLocks/>
                                </p:cNvCxnSpPr>
                                <p:nvPr/>
                              </p:nvCxnSpPr>
                              <p:spPr>
                                <a:xfrm flipH="1">
                                  <a:off x="7553325" y="4873023"/>
                                  <a:ext cx="901700" cy="116582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ACECB937-40F3-F2BC-D589-7EE18E72BED0}"/>
                                    </a:ext>
                                  </a:extLst>
                                </p:cNvPr>
                                <p:cNvCxnSpPr>
                                  <a:cxnSpLocks/>
                                </p:cNvCxnSpPr>
                                <p:nvPr/>
                              </p:nvCxnSpPr>
                              <p:spPr>
                                <a:xfrm flipH="1">
                                  <a:off x="7562850" y="4994275"/>
                                  <a:ext cx="457200" cy="10445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C2AB1ED3-EBD5-92A9-ED36-AE8DFCD85A5F}"/>
                                    </a:ext>
                                  </a:extLst>
                                </p:cNvPr>
                                <p:cNvCxnSpPr>
                                  <a:cxnSpLocks/>
                                </p:cNvCxnSpPr>
                                <p:nvPr/>
                              </p:nvCxnSpPr>
                              <p:spPr>
                                <a:xfrm flipH="1">
                                  <a:off x="6102350" y="6369050"/>
                                  <a:ext cx="447675" cy="1047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04A3C02B-4344-5B24-4DD9-79B07A66F852}"/>
                                    </a:ext>
                                  </a:extLst>
                                </p:cNvPr>
                                <p:cNvCxnSpPr>
                                  <a:cxnSpLocks/>
                                </p:cNvCxnSpPr>
                                <p:nvPr/>
                              </p:nvCxnSpPr>
                              <p:spPr>
                                <a:xfrm flipH="1">
                                  <a:off x="6529474" y="6026150"/>
                                  <a:ext cx="1039726" cy="3429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51" name="Group 450">
                                  <a:extLst>
                                    <a:ext uri="{FF2B5EF4-FFF2-40B4-BE49-F238E27FC236}">
                                      <a16:creationId xmlns:a16="http://schemas.microsoft.com/office/drawing/2014/main" id="{ACB06BB5-CE0D-010D-E083-5077D86D7A67}"/>
                                    </a:ext>
                                  </a:extLst>
                                </p:cNvPr>
                                <p:cNvGrpSpPr>
                                  <a:grpSpLocks/>
                                </p:cNvGrpSpPr>
                                <p:nvPr/>
                              </p:nvGrpSpPr>
                              <p:grpSpPr>
                                <a:xfrm>
                                  <a:off x="3691709" y="2397125"/>
                                  <a:ext cx="2035991" cy="3575050"/>
                                  <a:chOff x="3691709" y="2397125"/>
                                  <a:chExt cx="2035991" cy="3575050"/>
                                </a:xfrm>
                              </p:grpSpPr>
                              <p:cxnSp>
                                <p:nvCxnSpPr>
                                  <p:cNvPr id="455" name="Straight Connector 454">
                                    <a:extLst>
                                      <a:ext uri="{FF2B5EF4-FFF2-40B4-BE49-F238E27FC236}">
                                        <a16:creationId xmlns:a16="http://schemas.microsoft.com/office/drawing/2014/main" id="{996E7BBC-1860-E02D-BA25-08128986FD70}"/>
                                      </a:ext>
                                    </a:extLst>
                                  </p:cNvPr>
                                  <p:cNvCxnSpPr>
                                    <a:cxnSpLocks/>
                                  </p:cNvCxnSpPr>
                                  <p:nvPr/>
                                </p:nvCxnSpPr>
                                <p:spPr>
                                  <a:xfrm flipH="1">
                                    <a:off x="4225925" y="2727325"/>
                                    <a:ext cx="1231900" cy="9112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6" name="Straight Connector 455">
                                    <a:extLst>
                                      <a:ext uri="{FF2B5EF4-FFF2-40B4-BE49-F238E27FC236}">
                                        <a16:creationId xmlns:a16="http://schemas.microsoft.com/office/drawing/2014/main" id="{3BD78DCC-2054-6676-FECD-965283048C9A}"/>
                                      </a:ext>
                                    </a:extLst>
                                  </p:cNvPr>
                                  <p:cNvCxnSpPr>
                                    <a:cxnSpLocks/>
                                  </p:cNvCxnSpPr>
                                  <p:nvPr/>
                                </p:nvCxnSpPr>
                                <p:spPr>
                                  <a:xfrm flipH="1">
                                    <a:off x="4225925" y="2397125"/>
                                    <a:ext cx="298450" cy="12414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7" name="Straight Connector 456">
                                    <a:extLst>
                                      <a:ext uri="{FF2B5EF4-FFF2-40B4-BE49-F238E27FC236}">
                                        <a16:creationId xmlns:a16="http://schemas.microsoft.com/office/drawing/2014/main" id="{DA9D6071-2F91-4815-BC12-6F5C2F4C23E0}"/>
                                      </a:ext>
                                    </a:extLst>
                                  </p:cNvPr>
                                  <p:cNvCxnSpPr>
                                    <a:cxnSpLocks/>
                                  </p:cNvCxnSpPr>
                                  <p:nvPr/>
                                </p:nvCxnSpPr>
                                <p:spPr>
                                  <a:xfrm flipH="1" flipV="1">
                                    <a:off x="4225925" y="3625197"/>
                                    <a:ext cx="1231900" cy="608666"/>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8" name="Straight Connector 457">
                                    <a:extLst>
                                      <a:ext uri="{FF2B5EF4-FFF2-40B4-BE49-F238E27FC236}">
                                        <a16:creationId xmlns:a16="http://schemas.microsoft.com/office/drawing/2014/main" id="{DFA8D1B7-83BF-94FE-0BAA-DC7AE92F707B}"/>
                                      </a:ext>
                                    </a:extLst>
                                  </p:cNvPr>
                                  <p:cNvCxnSpPr>
                                    <a:cxnSpLocks/>
                                  </p:cNvCxnSpPr>
                                  <p:nvPr/>
                                </p:nvCxnSpPr>
                                <p:spPr>
                                  <a:xfrm flipH="1" flipV="1">
                                    <a:off x="4233863" y="3631406"/>
                                    <a:ext cx="296862" cy="1356519"/>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9" name="Straight Connector 458">
                                    <a:extLst>
                                      <a:ext uri="{FF2B5EF4-FFF2-40B4-BE49-F238E27FC236}">
                                        <a16:creationId xmlns:a16="http://schemas.microsoft.com/office/drawing/2014/main" id="{D7B5A051-E79E-1CAE-D383-0385CAA3B979}"/>
                                      </a:ext>
                                    </a:extLst>
                                  </p:cNvPr>
                                  <p:cNvCxnSpPr>
                                    <a:cxnSpLocks/>
                                  </p:cNvCxnSpPr>
                                  <p:nvPr/>
                                </p:nvCxnSpPr>
                                <p:spPr>
                                  <a:xfrm flipV="1">
                                    <a:off x="4530725" y="4210050"/>
                                    <a:ext cx="936625" cy="7715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0" name="Straight Connector 459">
                                    <a:extLst>
                                      <a:ext uri="{FF2B5EF4-FFF2-40B4-BE49-F238E27FC236}">
                                        <a16:creationId xmlns:a16="http://schemas.microsoft.com/office/drawing/2014/main" id="{90DABC9F-ED2A-994C-97B2-5782FDCAAA46}"/>
                                      </a:ext>
                                    </a:extLst>
                                  </p:cNvPr>
                                  <p:cNvCxnSpPr>
                                    <a:cxnSpLocks/>
                                  </p:cNvCxnSpPr>
                                  <p:nvPr/>
                                </p:nvCxnSpPr>
                                <p:spPr>
                                  <a:xfrm flipV="1">
                                    <a:off x="3752849" y="3616325"/>
                                    <a:ext cx="479426" cy="1092154"/>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58170FEF-5DEC-B19A-D16B-6FA3B2FA22BF}"/>
                                      </a:ext>
                                    </a:extLst>
                                  </p:cNvPr>
                                  <p:cNvCxnSpPr>
                                    <a:cxnSpLocks/>
                                  </p:cNvCxnSpPr>
                                  <p:nvPr/>
                                </p:nvCxnSpPr>
                                <p:spPr>
                                  <a:xfrm>
                                    <a:off x="3759200" y="4702175"/>
                                    <a:ext cx="790575" cy="2794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2" name="Straight Connector 461">
                                    <a:extLst>
                                      <a:ext uri="{FF2B5EF4-FFF2-40B4-BE49-F238E27FC236}">
                                        <a16:creationId xmlns:a16="http://schemas.microsoft.com/office/drawing/2014/main" id="{709C9931-0F76-4EC3-3077-B0BD3EED319D}"/>
                                      </a:ext>
                                    </a:extLst>
                                  </p:cNvPr>
                                  <p:cNvCxnSpPr>
                                    <a:cxnSpLocks/>
                                  </p:cNvCxnSpPr>
                                  <p:nvPr/>
                                </p:nvCxnSpPr>
                                <p:spPr>
                                  <a:xfrm flipH="1">
                                    <a:off x="3692525" y="3192557"/>
                                    <a:ext cx="54325" cy="101749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EC3E6CD6-34C3-A8C2-1A69-82A64DF7ACF7}"/>
                                      </a:ext>
                                    </a:extLst>
                                  </p:cNvPr>
                                  <p:cNvCxnSpPr>
                                    <a:cxnSpLocks/>
                                  </p:cNvCxnSpPr>
                                  <p:nvPr/>
                                </p:nvCxnSpPr>
                                <p:spPr>
                                  <a:xfrm>
                                    <a:off x="3691709" y="4196300"/>
                                    <a:ext cx="57966" cy="5122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0FEFE1CC-770F-0A05-0585-261E8969F9CE}"/>
                                      </a:ext>
                                    </a:extLst>
                                  </p:cNvPr>
                                  <p:cNvCxnSpPr>
                                    <a:cxnSpLocks/>
                                  </p:cNvCxnSpPr>
                                  <p:nvPr/>
                                </p:nvCxnSpPr>
                                <p:spPr>
                                  <a:xfrm flipH="1">
                                    <a:off x="3759200" y="3151932"/>
                                    <a:ext cx="1938" cy="1537543"/>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5" name="Straight Connector 464">
                                    <a:extLst>
                                      <a:ext uri="{FF2B5EF4-FFF2-40B4-BE49-F238E27FC236}">
                                        <a16:creationId xmlns:a16="http://schemas.microsoft.com/office/drawing/2014/main" id="{CD00E975-2ECB-D353-8607-4C601BE767CA}"/>
                                      </a:ext>
                                    </a:extLst>
                                  </p:cNvPr>
                                  <p:cNvCxnSpPr>
                                    <a:cxnSpLocks/>
                                  </p:cNvCxnSpPr>
                                  <p:nvPr/>
                                </p:nvCxnSpPr>
                                <p:spPr>
                                  <a:xfrm flipH="1" flipV="1">
                                    <a:off x="4540250" y="4984750"/>
                                    <a:ext cx="1187450" cy="6572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6" name="Straight Connector 465">
                                    <a:extLst>
                                      <a:ext uri="{FF2B5EF4-FFF2-40B4-BE49-F238E27FC236}">
                                        <a16:creationId xmlns:a16="http://schemas.microsoft.com/office/drawing/2014/main" id="{914734CD-000F-E3C6-ED59-188F1F8E4A3F}"/>
                                      </a:ext>
                                    </a:extLst>
                                  </p:cNvPr>
                                  <p:cNvCxnSpPr>
                                    <a:cxnSpLocks/>
                                  </p:cNvCxnSpPr>
                                  <p:nvPr/>
                                </p:nvCxnSpPr>
                                <p:spPr>
                                  <a:xfrm flipH="1" flipV="1">
                                    <a:off x="4521200" y="4972050"/>
                                    <a:ext cx="146050" cy="100012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7" name="Straight Connector 466">
                                    <a:extLst>
                                      <a:ext uri="{FF2B5EF4-FFF2-40B4-BE49-F238E27FC236}">
                                        <a16:creationId xmlns:a16="http://schemas.microsoft.com/office/drawing/2014/main" id="{0B9F47D9-4513-CBE3-EC0E-AFE729098EBD}"/>
                                      </a:ext>
                                    </a:extLst>
                                  </p:cNvPr>
                                  <p:cNvCxnSpPr>
                                    <a:cxnSpLocks/>
                                  </p:cNvCxnSpPr>
                                  <p:nvPr/>
                                </p:nvCxnSpPr>
                                <p:spPr>
                                  <a:xfrm flipH="1" flipV="1">
                                    <a:off x="3756675" y="4689475"/>
                                    <a:ext cx="415275" cy="82867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8" name="Straight Connector 467">
                                    <a:extLst>
                                      <a:ext uri="{FF2B5EF4-FFF2-40B4-BE49-F238E27FC236}">
                                        <a16:creationId xmlns:a16="http://schemas.microsoft.com/office/drawing/2014/main" id="{74324F7C-7975-1CE7-277D-D4CC4126887D}"/>
                                      </a:ext>
                                    </a:extLst>
                                  </p:cNvPr>
                                  <p:cNvCxnSpPr>
                                    <a:cxnSpLocks/>
                                  </p:cNvCxnSpPr>
                                  <p:nvPr/>
                                </p:nvCxnSpPr>
                                <p:spPr>
                                  <a:xfrm flipH="1" flipV="1">
                                    <a:off x="4156726" y="5499716"/>
                                    <a:ext cx="504174" cy="450234"/>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9" name="Straight Connector 468">
                                    <a:extLst>
                                      <a:ext uri="{FF2B5EF4-FFF2-40B4-BE49-F238E27FC236}">
                                        <a16:creationId xmlns:a16="http://schemas.microsoft.com/office/drawing/2014/main" id="{8C6D3BC9-903E-45F5-E266-65B4547AFC10}"/>
                                      </a:ext>
                                    </a:extLst>
                                  </p:cNvPr>
                                  <p:cNvCxnSpPr>
                                    <a:cxnSpLocks/>
                                  </p:cNvCxnSpPr>
                                  <p:nvPr/>
                                </p:nvCxnSpPr>
                                <p:spPr>
                                  <a:xfrm flipH="1" flipV="1">
                                    <a:off x="3749675" y="4690045"/>
                                    <a:ext cx="930275" cy="127260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52" name="Straight Connector 451">
                                  <a:extLst>
                                    <a:ext uri="{FF2B5EF4-FFF2-40B4-BE49-F238E27FC236}">
                                      <a16:creationId xmlns:a16="http://schemas.microsoft.com/office/drawing/2014/main" id="{B3A247B1-17D4-4FFA-0462-DF6D9BB542C6}"/>
                                    </a:ext>
                                  </a:extLst>
                                </p:cNvPr>
                                <p:cNvCxnSpPr>
                                  <a:cxnSpLocks/>
                                </p:cNvCxnSpPr>
                                <p:nvPr/>
                              </p:nvCxnSpPr>
                              <p:spPr>
                                <a:xfrm flipH="1" flipV="1">
                                  <a:off x="4650121" y="5939098"/>
                                  <a:ext cx="594979" cy="407727"/>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684FD75B-6384-5DB5-4EA9-D9A0A3D19FB1}"/>
                                    </a:ext>
                                  </a:extLst>
                                </p:cNvPr>
                                <p:cNvCxnSpPr>
                                  <a:cxnSpLocks/>
                                </p:cNvCxnSpPr>
                                <p:nvPr/>
                              </p:nvCxnSpPr>
                              <p:spPr>
                                <a:xfrm flipH="1" flipV="1">
                                  <a:off x="4673600" y="5959475"/>
                                  <a:ext cx="1444625" cy="508000"/>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AC1227FC-7AAD-FB38-C86B-2BF41A5A4451}"/>
                                    </a:ext>
                                  </a:extLst>
                                </p:cNvPr>
                                <p:cNvCxnSpPr>
                                  <a:cxnSpLocks/>
                                </p:cNvCxnSpPr>
                                <p:nvPr/>
                              </p:nvCxnSpPr>
                              <p:spPr>
                                <a:xfrm flipH="1" flipV="1">
                                  <a:off x="5228589" y="6336290"/>
                                  <a:ext cx="889636" cy="124835"/>
                                </a:xfrm>
                                <a:prstGeom prst="line">
                                  <a:avLst/>
                                </a:prstGeom>
                                <a:ln w="2222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cxnSp>
            <p:nvCxnSpPr>
              <p:cNvPr id="349" name="Straight Connector 348">
                <a:extLst>
                  <a:ext uri="{FF2B5EF4-FFF2-40B4-BE49-F238E27FC236}">
                    <a16:creationId xmlns:a16="http://schemas.microsoft.com/office/drawing/2014/main" id="{F18D2686-91C0-20C2-6BC6-C9C8BB040455}"/>
                  </a:ext>
                </a:extLst>
              </p:cNvPr>
              <p:cNvCxnSpPr>
                <a:cxnSpLocks/>
              </p:cNvCxnSpPr>
              <p:nvPr/>
            </p:nvCxnSpPr>
            <p:spPr>
              <a:xfrm flipH="1">
                <a:off x="5821711" y="5452671"/>
                <a:ext cx="851467" cy="5940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0" name="Oval 349">
                <a:extLst>
                  <a:ext uri="{FF2B5EF4-FFF2-40B4-BE49-F238E27FC236}">
                    <a16:creationId xmlns:a16="http://schemas.microsoft.com/office/drawing/2014/main" id="{C78CCD5E-0269-D814-21F7-905C876DF6BD}"/>
                  </a:ext>
                </a:extLst>
              </p:cNvPr>
              <p:cNvSpPr/>
              <p:nvPr/>
            </p:nvSpPr>
            <p:spPr bwMode="auto">
              <a:xfrm>
                <a:off x="5080383" y="3806633"/>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1" name="Oval 350">
                <a:extLst>
                  <a:ext uri="{FF2B5EF4-FFF2-40B4-BE49-F238E27FC236}">
                    <a16:creationId xmlns:a16="http://schemas.microsoft.com/office/drawing/2014/main" id="{5789A8A4-2EE3-0584-E883-BEA28297F34B}"/>
                  </a:ext>
                </a:extLst>
              </p:cNvPr>
              <p:cNvSpPr/>
              <p:nvPr/>
            </p:nvSpPr>
            <p:spPr bwMode="auto">
              <a:xfrm>
                <a:off x="6593099" y="5401683"/>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17986607-B88A-EBD3-B813-1EEB44F5380F}"/>
                  </a:ext>
                </a:extLst>
              </p:cNvPr>
              <p:cNvSpPr/>
              <p:nvPr/>
            </p:nvSpPr>
            <p:spPr bwMode="auto">
              <a:xfrm>
                <a:off x="3396778" y="4271625"/>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015F28B4-F019-E1A2-2F25-FF41F2FD410F}"/>
                  </a:ext>
                </a:extLst>
              </p:cNvPr>
              <p:cNvSpPr/>
              <p:nvPr/>
            </p:nvSpPr>
            <p:spPr bwMode="auto">
              <a:xfrm>
                <a:off x="4143639" y="2060909"/>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4" name="Oval 353">
                <a:extLst>
                  <a:ext uri="{FF2B5EF4-FFF2-40B4-BE49-F238E27FC236}">
                    <a16:creationId xmlns:a16="http://schemas.microsoft.com/office/drawing/2014/main" id="{B1B62774-6046-E0C3-40A5-BFAFD7047684}"/>
                  </a:ext>
                </a:extLst>
              </p:cNvPr>
              <p:cNvSpPr/>
              <p:nvPr/>
            </p:nvSpPr>
            <p:spPr bwMode="auto">
              <a:xfrm>
                <a:off x="6504488" y="1949757"/>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5" name="Oval 354">
                <a:extLst>
                  <a:ext uri="{FF2B5EF4-FFF2-40B4-BE49-F238E27FC236}">
                    <a16:creationId xmlns:a16="http://schemas.microsoft.com/office/drawing/2014/main" id="{2383B7EC-522C-EED2-44F4-ED7765684433}"/>
                  </a:ext>
                </a:extLst>
              </p:cNvPr>
              <p:cNvSpPr/>
              <p:nvPr/>
            </p:nvSpPr>
            <p:spPr bwMode="auto">
              <a:xfrm>
                <a:off x="8112141" y="3419450"/>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6" name="Oval 355">
                <a:extLst>
                  <a:ext uri="{FF2B5EF4-FFF2-40B4-BE49-F238E27FC236}">
                    <a16:creationId xmlns:a16="http://schemas.microsoft.com/office/drawing/2014/main" id="{99307A65-A9AB-84C9-8477-FF1EB677F2EB}"/>
                  </a:ext>
                </a:extLst>
              </p:cNvPr>
              <p:cNvSpPr/>
              <p:nvPr/>
            </p:nvSpPr>
            <p:spPr bwMode="auto">
              <a:xfrm>
                <a:off x="7631111" y="4555682"/>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7" name="Oval 356">
                <a:extLst>
                  <a:ext uri="{FF2B5EF4-FFF2-40B4-BE49-F238E27FC236}">
                    <a16:creationId xmlns:a16="http://schemas.microsoft.com/office/drawing/2014/main" id="{0B25BF33-1912-4F7E-D44E-7B7B20D5C6D6}"/>
                  </a:ext>
                </a:extLst>
              </p:cNvPr>
              <p:cNvSpPr/>
              <p:nvPr/>
            </p:nvSpPr>
            <p:spPr bwMode="auto">
              <a:xfrm>
                <a:off x="8055177" y="4432179"/>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8" name="Oval 357">
                <a:extLst>
                  <a:ext uri="{FF2B5EF4-FFF2-40B4-BE49-F238E27FC236}">
                    <a16:creationId xmlns:a16="http://schemas.microsoft.com/office/drawing/2014/main" id="{5A5954A5-2966-5CA7-CA56-FA84D0E607B3}"/>
                  </a:ext>
                </a:extLst>
              </p:cNvPr>
              <p:cNvSpPr/>
              <p:nvPr/>
            </p:nvSpPr>
            <p:spPr bwMode="auto">
              <a:xfrm>
                <a:off x="5726581" y="5982149"/>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9" name="Oval 358">
                <a:extLst>
                  <a:ext uri="{FF2B5EF4-FFF2-40B4-BE49-F238E27FC236}">
                    <a16:creationId xmlns:a16="http://schemas.microsoft.com/office/drawing/2014/main" id="{A03C61E4-5462-C32C-82A8-C3B93110DC59}"/>
                  </a:ext>
                </a:extLst>
              </p:cNvPr>
              <p:cNvSpPr/>
              <p:nvPr/>
            </p:nvSpPr>
            <p:spPr bwMode="auto">
              <a:xfrm>
                <a:off x="4276557" y="5488137"/>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0" name="Oval 359">
                <a:extLst>
                  <a:ext uri="{FF2B5EF4-FFF2-40B4-BE49-F238E27FC236}">
                    <a16:creationId xmlns:a16="http://schemas.microsoft.com/office/drawing/2014/main" id="{DB82E7DA-97C0-F210-EAA2-026F4B512105}"/>
                  </a:ext>
                </a:extLst>
              </p:cNvPr>
              <p:cNvSpPr/>
              <p:nvPr/>
            </p:nvSpPr>
            <p:spPr bwMode="auto">
              <a:xfrm>
                <a:off x="3803664" y="5069158"/>
                <a:ext cx="91440" cy="90196"/>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1" name="Oval 360">
                <a:extLst>
                  <a:ext uri="{FF2B5EF4-FFF2-40B4-BE49-F238E27FC236}">
                    <a16:creationId xmlns:a16="http://schemas.microsoft.com/office/drawing/2014/main" id="{BFEAD53B-AF2C-3D56-F67C-E96984188428}"/>
                  </a:ext>
                </a:extLst>
              </p:cNvPr>
              <p:cNvSpPr/>
              <p:nvPr/>
            </p:nvSpPr>
            <p:spPr bwMode="auto">
              <a:xfrm>
                <a:off x="4869512" y="5878669"/>
                <a:ext cx="91440" cy="90196"/>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2" name="Oval 361">
                <a:extLst>
                  <a:ext uri="{FF2B5EF4-FFF2-40B4-BE49-F238E27FC236}">
                    <a16:creationId xmlns:a16="http://schemas.microsoft.com/office/drawing/2014/main" id="{CFC01C99-EC3E-C1AD-57E4-E43852FE611A}"/>
                  </a:ext>
                </a:extLst>
              </p:cNvPr>
              <p:cNvSpPr/>
              <p:nvPr/>
            </p:nvSpPr>
            <p:spPr bwMode="auto">
              <a:xfrm>
                <a:off x="6173358" y="5912072"/>
                <a:ext cx="91440" cy="90196"/>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3" name="Oval 362">
                <a:extLst>
                  <a:ext uri="{FF2B5EF4-FFF2-40B4-BE49-F238E27FC236}">
                    <a16:creationId xmlns:a16="http://schemas.microsoft.com/office/drawing/2014/main" id="{3B8975D1-B6F1-7EFD-5CD5-F67FB520EF4B}"/>
                  </a:ext>
                </a:extLst>
              </p:cNvPr>
              <p:cNvSpPr/>
              <p:nvPr/>
            </p:nvSpPr>
            <p:spPr bwMode="auto">
              <a:xfrm>
                <a:off x="8087974" y="2984599"/>
                <a:ext cx="91440" cy="90196"/>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4" name="Oval 363">
                <a:extLst>
                  <a:ext uri="{FF2B5EF4-FFF2-40B4-BE49-F238E27FC236}">
                    <a16:creationId xmlns:a16="http://schemas.microsoft.com/office/drawing/2014/main" id="{33A63872-535C-FB89-B2C5-02F7D17B9954}"/>
                  </a:ext>
                </a:extLst>
              </p:cNvPr>
              <p:cNvSpPr/>
              <p:nvPr/>
            </p:nvSpPr>
            <p:spPr bwMode="auto">
              <a:xfrm>
                <a:off x="3341620" y="3803247"/>
                <a:ext cx="91440" cy="90196"/>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5" name="Oval 364">
                <a:extLst>
                  <a:ext uri="{FF2B5EF4-FFF2-40B4-BE49-F238E27FC236}">
                    <a16:creationId xmlns:a16="http://schemas.microsoft.com/office/drawing/2014/main" id="{286EC473-9D53-5C75-D579-383AAA8A8B69}"/>
                  </a:ext>
                </a:extLst>
              </p:cNvPr>
              <p:cNvSpPr/>
              <p:nvPr/>
            </p:nvSpPr>
            <p:spPr bwMode="auto">
              <a:xfrm>
                <a:off x="4283019" y="1635448"/>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6" name="Oval 365">
                <a:extLst>
                  <a:ext uri="{FF2B5EF4-FFF2-40B4-BE49-F238E27FC236}">
                    <a16:creationId xmlns:a16="http://schemas.microsoft.com/office/drawing/2014/main" id="{E0F43E25-E6AC-A73E-2611-AE28BC55E04A}"/>
                  </a:ext>
                </a:extLst>
              </p:cNvPr>
              <p:cNvSpPr/>
              <p:nvPr/>
            </p:nvSpPr>
            <p:spPr bwMode="auto">
              <a:xfrm>
                <a:off x="5295579" y="1356939"/>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7" name="Oval 366">
                <a:extLst>
                  <a:ext uri="{FF2B5EF4-FFF2-40B4-BE49-F238E27FC236}">
                    <a16:creationId xmlns:a16="http://schemas.microsoft.com/office/drawing/2014/main" id="{7F88B67B-B778-5702-67CC-7CB7D764C49B}"/>
                  </a:ext>
                </a:extLst>
              </p:cNvPr>
              <p:cNvSpPr/>
              <p:nvPr/>
            </p:nvSpPr>
            <p:spPr bwMode="auto">
              <a:xfrm>
                <a:off x="7192384" y="1759260"/>
                <a:ext cx="91440" cy="90196"/>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8" name="Oval 367">
                <a:extLst>
                  <a:ext uri="{FF2B5EF4-FFF2-40B4-BE49-F238E27FC236}">
                    <a16:creationId xmlns:a16="http://schemas.microsoft.com/office/drawing/2014/main" id="{4F1C4698-01E9-0293-9C73-6ACD59153235}"/>
                  </a:ext>
                </a:extLst>
              </p:cNvPr>
              <p:cNvSpPr/>
              <p:nvPr/>
            </p:nvSpPr>
            <p:spPr bwMode="auto">
              <a:xfrm>
                <a:off x="5753517" y="1282582"/>
                <a:ext cx="91440" cy="90196"/>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9" name="Oval 368">
                <a:extLst>
                  <a:ext uri="{FF2B5EF4-FFF2-40B4-BE49-F238E27FC236}">
                    <a16:creationId xmlns:a16="http://schemas.microsoft.com/office/drawing/2014/main" id="{658342F2-1C25-3716-2B7A-71213EE8CE72}"/>
                  </a:ext>
                </a:extLst>
              </p:cNvPr>
              <p:cNvSpPr/>
              <p:nvPr/>
            </p:nvSpPr>
            <p:spPr bwMode="auto">
              <a:xfrm>
                <a:off x="5079356" y="2356119"/>
                <a:ext cx="138668" cy="135292"/>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0" name="Oval 369">
                <a:extLst>
                  <a:ext uri="{FF2B5EF4-FFF2-40B4-BE49-F238E27FC236}">
                    <a16:creationId xmlns:a16="http://schemas.microsoft.com/office/drawing/2014/main" id="{50F78CA6-F187-89A7-E268-9E92E55CBD24}"/>
                  </a:ext>
                </a:extLst>
              </p:cNvPr>
              <p:cNvSpPr/>
              <p:nvPr/>
            </p:nvSpPr>
            <p:spPr bwMode="auto">
              <a:xfrm>
                <a:off x="5041103" y="2318799"/>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1" name="Oval 370">
                <a:extLst>
                  <a:ext uri="{FF2B5EF4-FFF2-40B4-BE49-F238E27FC236}">
                    <a16:creationId xmlns:a16="http://schemas.microsoft.com/office/drawing/2014/main" id="{4327D34D-65D2-166B-6D85-8416118AE61B}"/>
                  </a:ext>
                </a:extLst>
              </p:cNvPr>
              <p:cNvSpPr/>
              <p:nvPr/>
            </p:nvSpPr>
            <p:spPr bwMode="auto">
              <a:xfrm>
                <a:off x="7377936" y="3165056"/>
                <a:ext cx="138668" cy="135292"/>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2" name="Oval 371">
                <a:extLst>
                  <a:ext uri="{FF2B5EF4-FFF2-40B4-BE49-F238E27FC236}">
                    <a16:creationId xmlns:a16="http://schemas.microsoft.com/office/drawing/2014/main" id="{A2B5869A-9D6A-64C2-402F-336E0F4D6D7F}"/>
                  </a:ext>
                </a:extLst>
              </p:cNvPr>
              <p:cNvSpPr/>
              <p:nvPr/>
            </p:nvSpPr>
            <p:spPr bwMode="auto">
              <a:xfrm>
                <a:off x="7339683" y="3127737"/>
                <a:ext cx="215174" cy="209932"/>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3" name="Oval 372">
                <a:extLst>
                  <a:ext uri="{FF2B5EF4-FFF2-40B4-BE49-F238E27FC236}">
                    <a16:creationId xmlns:a16="http://schemas.microsoft.com/office/drawing/2014/main" id="{2FA2FE3D-F716-9FEC-3255-C837EFCE2E1E}"/>
                  </a:ext>
                </a:extLst>
              </p:cNvPr>
              <p:cNvSpPr/>
              <p:nvPr/>
            </p:nvSpPr>
            <p:spPr bwMode="auto">
              <a:xfrm>
                <a:off x="6170864" y="3037141"/>
                <a:ext cx="138670" cy="135294"/>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4" name="Oval 373">
                <a:extLst>
                  <a:ext uri="{FF2B5EF4-FFF2-40B4-BE49-F238E27FC236}">
                    <a16:creationId xmlns:a16="http://schemas.microsoft.com/office/drawing/2014/main" id="{580B9F03-A9BA-C2E9-4DB1-FB0C2FE98CF1}"/>
                  </a:ext>
                </a:extLst>
              </p:cNvPr>
              <p:cNvSpPr/>
              <p:nvPr/>
            </p:nvSpPr>
            <p:spPr bwMode="auto">
              <a:xfrm>
                <a:off x="6132612" y="2999821"/>
                <a:ext cx="215174" cy="209932"/>
              </a:xfrm>
              <a:prstGeom prst="ellipse">
                <a:avLst/>
              </a:prstGeom>
              <a:no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5" name="Oval 374">
                <a:extLst>
                  <a:ext uri="{FF2B5EF4-FFF2-40B4-BE49-F238E27FC236}">
                    <a16:creationId xmlns:a16="http://schemas.microsoft.com/office/drawing/2014/main" id="{7E291D99-D62C-373B-F507-B4FF9EE1B52B}"/>
                  </a:ext>
                </a:extLst>
              </p:cNvPr>
              <p:cNvSpPr/>
              <p:nvPr/>
            </p:nvSpPr>
            <p:spPr bwMode="auto">
              <a:xfrm>
                <a:off x="6087277" y="2955589"/>
                <a:ext cx="305844" cy="298394"/>
              </a:xfrm>
              <a:prstGeom prst="ellipse">
                <a:avLst/>
              </a:prstGeom>
              <a:no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6" name="Oval 375">
                <a:extLst>
                  <a:ext uri="{FF2B5EF4-FFF2-40B4-BE49-F238E27FC236}">
                    <a16:creationId xmlns:a16="http://schemas.microsoft.com/office/drawing/2014/main" id="{A525C088-B804-9DFA-E0A6-36B0D9AF3B23}"/>
                  </a:ext>
                </a:extLst>
              </p:cNvPr>
              <p:cNvSpPr/>
              <p:nvPr/>
            </p:nvSpPr>
            <p:spPr bwMode="auto">
              <a:xfrm>
                <a:off x="4153069" y="4539698"/>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7" name="Oval 376">
                <a:extLst>
                  <a:ext uri="{FF2B5EF4-FFF2-40B4-BE49-F238E27FC236}">
                    <a16:creationId xmlns:a16="http://schemas.microsoft.com/office/drawing/2014/main" id="{6A22C320-B8E9-ABDD-2309-3350DB55B231}"/>
                  </a:ext>
                </a:extLst>
              </p:cNvPr>
              <p:cNvSpPr/>
              <p:nvPr/>
            </p:nvSpPr>
            <p:spPr bwMode="auto">
              <a:xfrm>
                <a:off x="4114816" y="4502379"/>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8" name="Oval 377">
                <a:extLst>
                  <a:ext uri="{FF2B5EF4-FFF2-40B4-BE49-F238E27FC236}">
                    <a16:creationId xmlns:a16="http://schemas.microsoft.com/office/drawing/2014/main" id="{B14AEC01-A5F1-1F46-3896-B01A7423B2FE}"/>
                  </a:ext>
                </a:extLst>
              </p:cNvPr>
              <p:cNvSpPr/>
              <p:nvPr/>
            </p:nvSpPr>
            <p:spPr bwMode="auto">
              <a:xfrm>
                <a:off x="4069481" y="4458147"/>
                <a:ext cx="305844" cy="298394"/>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9" name="Oval 378">
                <a:extLst>
                  <a:ext uri="{FF2B5EF4-FFF2-40B4-BE49-F238E27FC236}">
                    <a16:creationId xmlns:a16="http://schemas.microsoft.com/office/drawing/2014/main" id="{2CD8E3CC-B726-9984-98BE-4CBF9258F6A5}"/>
                  </a:ext>
                </a:extLst>
              </p:cNvPr>
              <p:cNvSpPr/>
              <p:nvPr/>
            </p:nvSpPr>
            <p:spPr bwMode="auto">
              <a:xfrm>
                <a:off x="5357527" y="5183004"/>
                <a:ext cx="138668" cy="135292"/>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0" name="Oval 379">
                <a:extLst>
                  <a:ext uri="{FF2B5EF4-FFF2-40B4-BE49-F238E27FC236}">
                    <a16:creationId xmlns:a16="http://schemas.microsoft.com/office/drawing/2014/main" id="{1BE76D8F-C0DC-2214-3B60-DC2A7D4F23FF}"/>
                  </a:ext>
                </a:extLst>
              </p:cNvPr>
              <p:cNvSpPr/>
              <p:nvPr/>
            </p:nvSpPr>
            <p:spPr bwMode="auto">
              <a:xfrm>
                <a:off x="5319274" y="5145684"/>
                <a:ext cx="215174" cy="209932"/>
              </a:xfrm>
              <a:prstGeom prst="ellipse">
                <a:avLst/>
              </a:prstGeom>
              <a:no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1" name="Oval 380">
                <a:extLst>
                  <a:ext uri="{FF2B5EF4-FFF2-40B4-BE49-F238E27FC236}">
                    <a16:creationId xmlns:a16="http://schemas.microsoft.com/office/drawing/2014/main" id="{84A03E72-BA02-9C9A-24CA-933853025EEC}"/>
                  </a:ext>
                </a:extLst>
              </p:cNvPr>
              <p:cNvSpPr/>
              <p:nvPr/>
            </p:nvSpPr>
            <p:spPr bwMode="auto">
              <a:xfrm>
                <a:off x="7169667" y="5564091"/>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7319A0DC-A12F-188C-A322-6A6995ADB25D}"/>
                  </a:ext>
                </a:extLst>
              </p:cNvPr>
              <p:cNvSpPr/>
              <p:nvPr/>
            </p:nvSpPr>
            <p:spPr bwMode="auto">
              <a:xfrm>
                <a:off x="7131414" y="5526772"/>
                <a:ext cx="215174" cy="209932"/>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3" name="Oval 382">
                <a:extLst>
                  <a:ext uri="{FF2B5EF4-FFF2-40B4-BE49-F238E27FC236}">
                    <a16:creationId xmlns:a16="http://schemas.microsoft.com/office/drawing/2014/main" id="{58C2674B-7BCB-5297-E7F0-01409887E32C}"/>
                  </a:ext>
                </a:extLst>
              </p:cNvPr>
              <p:cNvSpPr/>
              <p:nvPr/>
            </p:nvSpPr>
            <p:spPr bwMode="auto">
              <a:xfrm>
                <a:off x="7086080" y="5482540"/>
                <a:ext cx="305844" cy="298394"/>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F1852112-7291-3320-2D0B-1E664D69AABA}"/>
                  </a:ext>
                </a:extLst>
              </p:cNvPr>
              <p:cNvSpPr/>
              <p:nvPr/>
            </p:nvSpPr>
            <p:spPr bwMode="auto">
              <a:xfrm>
                <a:off x="7631111" y="2194238"/>
                <a:ext cx="138668" cy="135292"/>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5" name="Oval 384">
                <a:extLst>
                  <a:ext uri="{FF2B5EF4-FFF2-40B4-BE49-F238E27FC236}">
                    <a16:creationId xmlns:a16="http://schemas.microsoft.com/office/drawing/2014/main" id="{F1299F9B-04BD-2DFE-B843-8A271E47D888}"/>
                  </a:ext>
                </a:extLst>
              </p:cNvPr>
              <p:cNvSpPr/>
              <p:nvPr/>
            </p:nvSpPr>
            <p:spPr bwMode="auto">
              <a:xfrm>
                <a:off x="7592859" y="2156919"/>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A8E0AAD3-9130-6BD5-5640-1FB80D413583}"/>
                  </a:ext>
                </a:extLst>
              </p:cNvPr>
              <p:cNvSpPr/>
              <p:nvPr/>
            </p:nvSpPr>
            <p:spPr bwMode="auto">
              <a:xfrm>
                <a:off x="6569386" y="1365000"/>
                <a:ext cx="138670" cy="135294"/>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8C3B9D15-54AB-5966-9309-34CDF0F3BE5B}"/>
                  </a:ext>
                </a:extLst>
              </p:cNvPr>
              <p:cNvSpPr/>
              <p:nvPr/>
            </p:nvSpPr>
            <p:spPr bwMode="auto">
              <a:xfrm>
                <a:off x="6531134" y="1327680"/>
                <a:ext cx="215174" cy="209932"/>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8" name="Oval 387">
                <a:extLst>
                  <a:ext uri="{FF2B5EF4-FFF2-40B4-BE49-F238E27FC236}">
                    <a16:creationId xmlns:a16="http://schemas.microsoft.com/office/drawing/2014/main" id="{57DF8182-34BE-26ED-7DB6-CC38A2AD4AE8}"/>
                  </a:ext>
                </a:extLst>
              </p:cNvPr>
              <p:cNvSpPr/>
              <p:nvPr/>
            </p:nvSpPr>
            <p:spPr bwMode="auto">
              <a:xfrm>
                <a:off x="6485799" y="1283448"/>
                <a:ext cx="305844" cy="298394"/>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9" name="Oval 388">
                <a:extLst>
                  <a:ext uri="{FF2B5EF4-FFF2-40B4-BE49-F238E27FC236}">
                    <a16:creationId xmlns:a16="http://schemas.microsoft.com/office/drawing/2014/main" id="{194FE9D7-E112-A269-7227-FA86EE19907F}"/>
                  </a:ext>
                </a:extLst>
              </p:cNvPr>
              <p:cNvSpPr/>
              <p:nvPr/>
            </p:nvSpPr>
            <p:spPr bwMode="auto">
              <a:xfrm>
                <a:off x="3392819" y="2790826"/>
                <a:ext cx="138668" cy="135292"/>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0" name="Oval 389">
                <a:extLst>
                  <a:ext uri="{FF2B5EF4-FFF2-40B4-BE49-F238E27FC236}">
                    <a16:creationId xmlns:a16="http://schemas.microsoft.com/office/drawing/2014/main" id="{51E0EDAE-8549-FD53-9BC2-0796AAF151AF}"/>
                  </a:ext>
                </a:extLst>
              </p:cNvPr>
              <p:cNvSpPr/>
              <p:nvPr/>
            </p:nvSpPr>
            <p:spPr bwMode="auto">
              <a:xfrm>
                <a:off x="3354567" y="2753505"/>
                <a:ext cx="215174" cy="209932"/>
              </a:xfrm>
              <a:prstGeom prst="ellipse">
                <a:avLst/>
              </a:prstGeom>
              <a:noFill/>
              <a:ln w="63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1" name="Oval 390">
                <a:extLst>
                  <a:ext uri="{FF2B5EF4-FFF2-40B4-BE49-F238E27FC236}">
                    <a16:creationId xmlns:a16="http://schemas.microsoft.com/office/drawing/2014/main" id="{64791655-B373-8D2A-3E07-BB3E361B1754}"/>
                  </a:ext>
                </a:extLst>
              </p:cNvPr>
              <p:cNvSpPr/>
              <p:nvPr/>
            </p:nvSpPr>
            <p:spPr bwMode="auto">
              <a:xfrm>
                <a:off x="6512782" y="4286526"/>
                <a:ext cx="138668" cy="135292"/>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2" name="Oval 391">
                <a:extLst>
                  <a:ext uri="{FF2B5EF4-FFF2-40B4-BE49-F238E27FC236}">
                    <a16:creationId xmlns:a16="http://schemas.microsoft.com/office/drawing/2014/main" id="{BF53754E-C11F-40A9-C5A2-690E1A8C3CEB}"/>
                  </a:ext>
                </a:extLst>
              </p:cNvPr>
              <p:cNvSpPr/>
              <p:nvPr/>
            </p:nvSpPr>
            <p:spPr bwMode="auto">
              <a:xfrm>
                <a:off x="6474529" y="4249207"/>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3" name="Oval 392">
                <a:extLst>
                  <a:ext uri="{FF2B5EF4-FFF2-40B4-BE49-F238E27FC236}">
                    <a16:creationId xmlns:a16="http://schemas.microsoft.com/office/drawing/2014/main" id="{16099C82-1253-3882-7977-E597D9389620}"/>
                  </a:ext>
                </a:extLst>
              </p:cNvPr>
              <p:cNvSpPr/>
              <p:nvPr/>
            </p:nvSpPr>
            <p:spPr bwMode="auto">
              <a:xfrm>
                <a:off x="3871793" y="3203290"/>
                <a:ext cx="138670" cy="135294"/>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4" name="Oval 393">
                <a:extLst>
                  <a:ext uri="{FF2B5EF4-FFF2-40B4-BE49-F238E27FC236}">
                    <a16:creationId xmlns:a16="http://schemas.microsoft.com/office/drawing/2014/main" id="{A0D3537D-9FCC-877E-4528-BD6F7192F66D}"/>
                  </a:ext>
                </a:extLst>
              </p:cNvPr>
              <p:cNvSpPr/>
              <p:nvPr/>
            </p:nvSpPr>
            <p:spPr bwMode="auto">
              <a:xfrm>
                <a:off x="3833541" y="3165971"/>
                <a:ext cx="215174" cy="209932"/>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5" name="Oval 394">
                <a:extLst>
                  <a:ext uri="{FF2B5EF4-FFF2-40B4-BE49-F238E27FC236}">
                    <a16:creationId xmlns:a16="http://schemas.microsoft.com/office/drawing/2014/main" id="{14BAA32C-CE86-A767-115C-A6F9FCD5F298}"/>
                  </a:ext>
                </a:extLst>
              </p:cNvPr>
              <p:cNvSpPr/>
              <p:nvPr/>
            </p:nvSpPr>
            <p:spPr bwMode="auto">
              <a:xfrm>
                <a:off x="3788206" y="3121739"/>
                <a:ext cx="305844" cy="298394"/>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95" name="TextBox 294">
              <a:extLst>
                <a:ext uri="{FF2B5EF4-FFF2-40B4-BE49-F238E27FC236}">
                  <a16:creationId xmlns:a16="http://schemas.microsoft.com/office/drawing/2014/main" id="{1A16D8C0-3493-EDC4-22B6-8A7B413C8DCD}"/>
                </a:ext>
              </a:extLst>
            </p:cNvPr>
            <p:cNvSpPr txBox="1"/>
            <p:nvPr/>
          </p:nvSpPr>
          <p:spPr>
            <a:xfrm>
              <a:off x="2373324" y="3725498"/>
              <a:ext cx="1508445" cy="243474"/>
            </a:xfrm>
            <a:prstGeom prst="roundRect">
              <a:avLst>
                <a:gd name="adj" fmla="val 50000"/>
              </a:avLst>
            </a:prstGeom>
            <a:solidFill>
              <a:schemeClr val="bg1"/>
            </a:solidFill>
            <a:ln w="19050">
              <a:solidFill>
                <a:schemeClr val="bg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Pct val="90000"/>
                <a:buFontTx/>
                <a:buNone/>
                <a:tabLst/>
                <a:defRPr kumimoji="0" sz="1000" b="0" i="0" u="none" strike="noStrike" cap="none" spc="0" normalizeH="0" baseline="0">
                  <a:ln w="3175">
                    <a:noFill/>
                  </a:ln>
                  <a:gradFill>
                    <a:gsLst>
                      <a:gs pos="917">
                        <a:schemeClr val="accent1"/>
                      </a:gs>
                      <a:gs pos="100000">
                        <a:schemeClr val="accent1"/>
                      </a:gs>
                    </a:gsLst>
                    <a:path path="circle">
                      <a:fillToRect l="100000" t="100000"/>
                    </a:path>
                  </a:gra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Pct val="90000"/>
                <a:buFontTx/>
                <a:buNone/>
                <a:tabLst/>
                <a:defRPr/>
              </a:pPr>
              <a:r>
                <a:rPr kumimoji="0" lang="en-US" sz="900" b="0" i="0" u="none" strike="noStrike" kern="1200" cap="none" spc="0" normalizeH="0" baseline="0" noProof="0">
                  <a:ln w="3175">
                    <a:noFill/>
                  </a:ln>
                  <a:gradFill>
                    <a:gsLst>
                      <a:gs pos="917">
                        <a:srgbClr val="0078D4"/>
                      </a:gs>
                      <a:gs pos="100000">
                        <a:srgbClr val="0078D4"/>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Dedicated tunnels</a:t>
              </a:r>
            </a:p>
          </p:txBody>
        </p:sp>
        <p:sp>
          <p:nvSpPr>
            <p:cNvPr id="305" name="TextBox 304">
              <a:extLst>
                <a:ext uri="{FF2B5EF4-FFF2-40B4-BE49-F238E27FC236}">
                  <a16:creationId xmlns:a16="http://schemas.microsoft.com/office/drawing/2014/main" id="{265FAE30-4EDE-622E-3434-AD9DD687ACFC}"/>
                </a:ext>
              </a:extLst>
            </p:cNvPr>
            <p:cNvSpPr txBox="1"/>
            <p:nvPr/>
          </p:nvSpPr>
          <p:spPr>
            <a:xfrm>
              <a:off x="7789165" y="3725498"/>
              <a:ext cx="1508445" cy="243474"/>
            </a:xfrm>
            <a:prstGeom prst="roundRect">
              <a:avLst>
                <a:gd name="adj" fmla="val 50000"/>
              </a:avLst>
            </a:prstGeom>
            <a:solidFill>
              <a:schemeClr val="bg1"/>
            </a:solidFill>
            <a:ln w="19050">
              <a:solidFill>
                <a:schemeClr val="bg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Pct val="90000"/>
                <a:buFontTx/>
                <a:buNone/>
                <a:tabLst/>
                <a:defRPr kumimoji="0" sz="1000" b="0" i="0" u="none" strike="noStrike" cap="none" spc="0" normalizeH="0" baseline="0">
                  <a:ln w="3175">
                    <a:noFill/>
                  </a:ln>
                  <a:gradFill>
                    <a:gsLst>
                      <a:gs pos="917">
                        <a:schemeClr val="accent1"/>
                      </a:gs>
                      <a:gs pos="100000">
                        <a:schemeClr val="accent1"/>
                      </a:gs>
                    </a:gsLst>
                    <a:path path="circle">
                      <a:fillToRect l="100000" t="100000"/>
                    </a:path>
                  </a:gra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Pct val="90000"/>
                <a:buFontTx/>
                <a:buNone/>
                <a:tabLst/>
                <a:defRPr/>
              </a:pPr>
              <a:r>
                <a:rPr kumimoji="0" lang="en-US" sz="900" b="0" i="0" u="none" strike="noStrike" kern="1200" cap="none" spc="0" normalizeH="0" baseline="0" noProof="0">
                  <a:ln w="3175">
                    <a:noFill/>
                  </a:ln>
                  <a:gradFill>
                    <a:gsLst>
                      <a:gs pos="917">
                        <a:srgbClr val="0078D4"/>
                      </a:gs>
                      <a:gs pos="100000">
                        <a:srgbClr val="0078D4"/>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Dedicated tunnels</a:t>
              </a:r>
            </a:p>
          </p:txBody>
        </p:sp>
        <p:pic>
          <p:nvPicPr>
            <p:cNvPr id="2" name="Graphic 1">
              <a:extLst>
                <a:ext uri="{FF2B5EF4-FFF2-40B4-BE49-F238E27FC236}">
                  <a16:creationId xmlns:a16="http://schemas.microsoft.com/office/drawing/2014/main" id="{1DFD7BFA-0B89-1DF9-3AE8-4519C48A7D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75882" y="4730437"/>
              <a:ext cx="256032" cy="256032"/>
            </a:xfrm>
            <a:prstGeom prst="rect">
              <a:avLst/>
            </a:prstGeom>
          </p:spPr>
        </p:pic>
        <p:cxnSp>
          <p:nvCxnSpPr>
            <p:cNvPr id="4" name="Straight Connector 3">
              <a:extLst>
                <a:ext uri="{FF2B5EF4-FFF2-40B4-BE49-F238E27FC236}">
                  <a16:creationId xmlns:a16="http://schemas.microsoft.com/office/drawing/2014/main" id="{7547E10F-3E5B-875F-B3BC-A20AF8DDB0B5}"/>
                </a:ext>
                <a:ext uri="{C183D7F6-B498-43B3-948B-1728B52AA6E4}">
                  <adec:decorative xmlns:adec="http://schemas.microsoft.com/office/drawing/2017/decorative" val="1"/>
                </a:ext>
              </a:extLst>
            </p:cNvPr>
            <p:cNvCxnSpPr>
              <a:cxnSpLocks/>
              <a:stCxn id="5" idx="2"/>
              <a:endCxn id="287" idx="0"/>
            </p:cNvCxnSpPr>
            <p:nvPr/>
          </p:nvCxnSpPr>
          <p:spPr>
            <a:xfrm flipH="1">
              <a:off x="3127546" y="2190769"/>
              <a:ext cx="11282" cy="746685"/>
            </a:xfrm>
            <a:prstGeom prst="line">
              <a:avLst/>
            </a:prstGeom>
            <a:ln w="19050">
              <a:solidFill>
                <a:schemeClr val="bg2"/>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F2E5F43-793D-BE0D-B02A-A7D906CF979D}"/>
                </a:ext>
              </a:extLst>
            </p:cNvPr>
            <p:cNvSpPr txBox="1"/>
            <p:nvPr/>
          </p:nvSpPr>
          <p:spPr>
            <a:xfrm>
              <a:off x="2383777" y="1740867"/>
              <a:ext cx="1510101" cy="449902"/>
            </a:xfrm>
            <a:prstGeom prst="roundRect">
              <a:avLst>
                <a:gd name="adj" fmla="val 50000"/>
              </a:avLst>
            </a:prstGeom>
            <a:solidFill>
              <a:schemeClr val="bg1"/>
            </a:solidFill>
            <a:ln w="19050">
              <a:solidFill>
                <a:schemeClr val="bg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Pct val="90000"/>
                <a:buFontTx/>
                <a:buNone/>
                <a:tabLst/>
                <a:defRPr kumimoji="0" sz="1000" i="0" u="none" strike="noStrike" cap="none" spc="0" normalizeH="0" baseline="0">
                  <a:ln w="3175">
                    <a:noFill/>
                  </a:ln>
                  <a:gradFill>
                    <a:gsLst>
                      <a:gs pos="917">
                        <a:schemeClr val="bg1"/>
                      </a:gs>
                      <a:gs pos="100000">
                        <a:schemeClr val="bg1"/>
                      </a:gs>
                    </a:gsLst>
                    <a:path path="circle">
                      <a:fillToRect l="100000" t="100000"/>
                    </a:path>
                  </a:gra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Pct val="90000"/>
                <a:buFontTx/>
                <a:buNone/>
                <a:tabLst/>
                <a:defRPr/>
              </a:pPr>
              <a:r>
                <a:rPr kumimoji="0" lang="en-US" sz="1000" b="0" i="0" u="none" strike="noStrike" kern="1200" cap="none" spc="0" normalizeH="0" baseline="0" noProof="0">
                  <a:ln w="3175">
                    <a:noFill/>
                  </a:ln>
                  <a:gradFill>
                    <a:gsLst>
                      <a:gs pos="917">
                        <a:srgbClr val="0078D4"/>
                      </a:gs>
                      <a:gs pos="100000">
                        <a:srgbClr val="0078D4"/>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Conditional Access in Microsoft Entra ID</a:t>
              </a:r>
            </a:p>
          </p:txBody>
        </p:sp>
        <p:sp>
          <p:nvSpPr>
            <p:cNvPr id="6" name="TextBox 5">
              <a:extLst>
                <a:ext uri="{FF2B5EF4-FFF2-40B4-BE49-F238E27FC236}">
                  <a16:creationId xmlns:a16="http://schemas.microsoft.com/office/drawing/2014/main" id="{49BA1D39-A7FA-C926-C4EC-207F6E5B1993}"/>
                </a:ext>
              </a:extLst>
            </p:cNvPr>
            <p:cNvSpPr txBox="1"/>
            <p:nvPr/>
          </p:nvSpPr>
          <p:spPr>
            <a:xfrm>
              <a:off x="2389819" y="2328154"/>
              <a:ext cx="1510101" cy="449902"/>
            </a:xfrm>
            <a:prstGeom prst="roundRect">
              <a:avLst>
                <a:gd name="adj" fmla="val 50000"/>
              </a:avLst>
            </a:prstGeom>
            <a:solidFill>
              <a:schemeClr val="bg1"/>
            </a:solidFill>
            <a:ln w="19050">
              <a:solidFill>
                <a:schemeClr val="bg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Pct val="90000"/>
                <a:buFontTx/>
                <a:buNone/>
                <a:tabLst/>
                <a:defRPr kumimoji="0" sz="1000" b="0" i="0" u="none" strike="noStrike" cap="none" spc="0" normalizeH="0" baseline="0">
                  <a:ln w="3175">
                    <a:noFill/>
                  </a:ln>
                  <a:gradFill>
                    <a:gsLst>
                      <a:gs pos="917">
                        <a:schemeClr val="accent1"/>
                      </a:gs>
                      <a:gs pos="100000">
                        <a:schemeClr val="accent1"/>
                      </a:gs>
                    </a:gsLst>
                    <a:path path="circle">
                      <a:fillToRect l="100000" t="100000"/>
                    </a:path>
                  </a:gradFill>
                  <a:effectLst/>
                  <a:uLnTx/>
                  <a:uFillTx/>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Pct val="90000"/>
                <a:buFontTx/>
                <a:buNone/>
                <a:tabLst/>
                <a:defRPr/>
              </a:pPr>
              <a:r>
                <a:rPr kumimoji="0" lang="en-US" sz="1000" b="0" i="0" u="none" strike="noStrike" kern="1200" cap="none" spc="0" normalizeH="0" baseline="0" noProof="0">
                  <a:ln w="3175">
                    <a:noFill/>
                  </a:ln>
                  <a:gradFill>
                    <a:gsLst>
                      <a:gs pos="917">
                        <a:srgbClr val="0078D4"/>
                      </a:gs>
                      <a:gs pos="100000">
                        <a:srgbClr val="0078D4"/>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Continuous access evaluation (CAE)</a:t>
              </a:r>
            </a:p>
          </p:txBody>
        </p:sp>
      </p:grpSp>
    </p:spTree>
    <p:extLst>
      <p:ext uri="{BB962C8B-B14F-4D97-AF65-F5344CB8AC3E}">
        <p14:creationId xmlns:p14="http://schemas.microsoft.com/office/powerpoint/2010/main" val="50944548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D3906-C3E3-DC69-9A17-75A5AC8D3570}"/>
              </a:ext>
              <a:ext uri="{C183D7F6-B498-43B3-948B-1728B52AA6E4}">
                <adec:decorative xmlns:adec="http://schemas.microsoft.com/office/drawing/2017/decorative" val="1"/>
              </a:ext>
            </a:extLst>
          </p:cNvPr>
          <p:cNvSpPr/>
          <p:nvPr/>
        </p:nvSpPr>
        <p:spPr>
          <a:xfrm>
            <a:off x="8539480" y="0"/>
            <a:ext cx="3652519" cy="688658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8A2B79-D092-9C74-94C7-17B5DF971F32}"/>
              </a:ext>
            </a:extLst>
          </p:cNvPr>
          <p:cNvSpPr>
            <a:spLocks noGrp="1"/>
          </p:cNvSpPr>
          <p:nvPr>
            <p:ph type="title"/>
          </p:nvPr>
        </p:nvSpPr>
        <p:spPr>
          <a:xfrm>
            <a:off x="588263" y="457200"/>
            <a:ext cx="11018520" cy="460198"/>
          </a:xfrm>
        </p:spPr>
        <p:txBody>
          <a:bodyPr/>
          <a:lstStyle/>
          <a:p>
            <a:r>
              <a:rPr lang="en-US" noProof="0"/>
              <a:t>Microsoft Entra Private Access</a:t>
            </a:r>
            <a:br>
              <a:rPr lang="en-US" noProof="0"/>
            </a:br>
            <a:endParaRPr lang="en-US"/>
          </a:p>
        </p:txBody>
      </p:sp>
      <p:sp>
        <p:nvSpPr>
          <p:cNvPr id="53" name="Content Placeholder 2">
            <a:extLst>
              <a:ext uri="{FF2B5EF4-FFF2-40B4-BE49-F238E27FC236}">
                <a16:creationId xmlns:a16="http://schemas.microsoft.com/office/drawing/2014/main" id="{8C4A711F-CB7E-8773-D144-D4C1B6653481}"/>
              </a:ext>
            </a:extLst>
          </p:cNvPr>
          <p:cNvSpPr txBox="1">
            <a:spLocks/>
          </p:cNvSpPr>
          <p:nvPr/>
        </p:nvSpPr>
        <p:spPr>
          <a:xfrm>
            <a:off x="588263" y="1366357"/>
            <a:ext cx="3245281" cy="1292662"/>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marR="0" lvl="1" indent="-233363" algn="l" defTabSz="932742" rtl="0" eaLnBrk="1" fontAlgn="auto" latinLnBrk="0" hangingPunct="1">
              <a:lnSpc>
                <a:spcPct val="100000"/>
              </a:lnSpc>
              <a:spcBef>
                <a:spcPts val="0"/>
              </a:spcBef>
              <a:spcAft>
                <a:spcPts val="600"/>
              </a:spcAft>
              <a:buClrTx/>
              <a:buSzPct val="90000"/>
              <a:buFont typeface="Wingdings" panose="05000000000000000000" pitchFamily="2" charset="2"/>
              <a:buBlip>
                <a:blip r:embed="rId3"/>
              </a:buBlip>
              <a:tabLst/>
              <a:defRPr/>
            </a:pPr>
            <a:r>
              <a:rPr kumimoji="0" lang="en-US" sz="1400" b="1"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a:rPr>
              <a:t>Broad application support</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Provide secure access to all private </a:t>
            </a:r>
            <a:b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b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apps–any app, any port, any protocol</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Access non-web apps (all </a:t>
            </a:r>
            <a:r>
              <a:rPr kumimoji="0" lang="en-US" sz="1200" b="0" i="0" u="none" strike="noStrike" kern="1200" cap="none" spc="0" normalizeH="0" baseline="0" noProof="0">
                <a:ln>
                  <a:noFill/>
                </a:ln>
                <a:solidFill>
                  <a:srgbClr val="000000"/>
                </a:solidFill>
                <a:effectLst/>
                <a:uLnTx/>
                <a:uFillTx/>
                <a:latin typeface="Segoe UI"/>
                <a:ea typeface="+mn-ea"/>
                <a:cs typeface="+mn-cs"/>
              </a:rPr>
              <a:t>transmission </a:t>
            </a: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control protocol/user datagram protocol,</a:t>
            </a:r>
            <a:b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b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including RDP, SSH, SMB, FTP…)</a:t>
            </a:r>
          </a:p>
        </p:txBody>
      </p:sp>
      <p:sp>
        <p:nvSpPr>
          <p:cNvPr id="54" name="Content Placeholder 2">
            <a:extLst>
              <a:ext uri="{FF2B5EF4-FFF2-40B4-BE49-F238E27FC236}">
                <a16:creationId xmlns:a16="http://schemas.microsoft.com/office/drawing/2014/main" id="{824B646C-AD31-BC97-EA01-AEF17EE4CE08}"/>
              </a:ext>
            </a:extLst>
          </p:cNvPr>
          <p:cNvSpPr txBox="1">
            <a:spLocks/>
          </p:cNvSpPr>
          <p:nvPr/>
        </p:nvSpPr>
        <p:spPr>
          <a:xfrm>
            <a:off x="588263" y="2902002"/>
            <a:ext cx="3337532" cy="1738938"/>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marR="0" lvl="1" indent="-233363" algn="l" defTabSz="932742" rtl="0" eaLnBrk="1" fontAlgn="auto" latinLnBrk="0" hangingPunct="1">
              <a:lnSpc>
                <a:spcPct val="100000"/>
              </a:lnSpc>
              <a:spcBef>
                <a:spcPts val="0"/>
              </a:spcBef>
              <a:spcAft>
                <a:spcPts val="600"/>
              </a:spcAft>
              <a:buClrTx/>
              <a:buSzPct val="90000"/>
              <a:buFont typeface="Wingdings" panose="05000000000000000000" pitchFamily="2" charset="2"/>
              <a:buBlip>
                <a:blip r:embed="rId3"/>
              </a:buBlip>
              <a:tabLst/>
              <a:defRPr/>
            </a:pPr>
            <a:r>
              <a:rPr kumimoji="0" lang="en-US" sz="1400" b="1"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a:rPr>
              <a:t>Identity-centric security controls</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Control a</a:t>
            </a:r>
            <a:r>
              <a:rPr kumimoji="0" lang="en-US" sz="1200" b="0" i="0" u="none" strike="noStrike" kern="1200" cap="none" spc="0" normalizeH="0" baseline="0" noProof="0" err="1">
                <a:ln>
                  <a:noFill/>
                </a:ln>
                <a:gradFill>
                  <a:gsLst>
                    <a:gs pos="83000">
                      <a:srgbClr val="282828"/>
                    </a:gs>
                    <a:gs pos="100000">
                      <a:srgbClr val="282828"/>
                    </a:gs>
                  </a:gsLst>
                  <a:lin ang="5400000" scaled="1"/>
                </a:gradFill>
                <a:effectLst/>
                <a:uLnTx/>
                <a:uFillTx/>
                <a:latin typeface="Segoe UI"/>
                <a:ea typeface="+mn-ea"/>
                <a:cs typeface="Segoe UI"/>
              </a:rPr>
              <a:t>ccess</a:t>
            </a: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 using Microsoft Entra Conditional Access (CA) policies</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Revoke access using continuous </a:t>
            </a:r>
            <a:b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b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access evaluation (CAE)* </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Single sign-on to private apps using Security Assertion Markup Language (SAML), Kerberos, header-based…</a:t>
            </a:r>
          </a:p>
        </p:txBody>
      </p:sp>
      <p:sp>
        <p:nvSpPr>
          <p:cNvPr id="55" name="Content Placeholder 2">
            <a:extLst>
              <a:ext uri="{FF2B5EF4-FFF2-40B4-BE49-F238E27FC236}">
                <a16:creationId xmlns:a16="http://schemas.microsoft.com/office/drawing/2014/main" id="{50CBD649-C39A-E7C1-8485-5E3610A0C7DA}"/>
              </a:ext>
            </a:extLst>
          </p:cNvPr>
          <p:cNvSpPr txBox="1">
            <a:spLocks/>
          </p:cNvSpPr>
          <p:nvPr/>
        </p:nvSpPr>
        <p:spPr>
          <a:xfrm>
            <a:off x="4478698" y="1366357"/>
            <a:ext cx="3123405" cy="136960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marR="0" lvl="1" indent="-233363" algn="l" defTabSz="932742" rtl="0" eaLnBrk="1" fontAlgn="auto" latinLnBrk="0" hangingPunct="1">
              <a:lnSpc>
                <a:spcPct val="100000"/>
              </a:lnSpc>
              <a:spcBef>
                <a:spcPts val="0"/>
              </a:spcBef>
              <a:spcAft>
                <a:spcPts val="600"/>
              </a:spcAft>
              <a:buClrTx/>
              <a:buSzPct val="90000"/>
              <a:buFont typeface="Wingdings" panose="05000000000000000000" pitchFamily="2" charset="2"/>
              <a:buBlip>
                <a:blip r:embed="rId3"/>
              </a:buBlip>
              <a:tabLst/>
              <a:defRPr/>
            </a:pPr>
            <a:r>
              <a:rPr kumimoji="0" lang="en-US" sz="1400" b="1"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a:rPr>
              <a:t>Segmented app access</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Enable access to specific apps as opposed to full network</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Segment private app access based on user and device identity</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Micro-segment based on process identity*</a:t>
            </a:r>
            <a:endParaRPr kumimoji="0" lang="en-US" sz="1400" b="1"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anose="020B0502040204020203" pitchFamily="34" charset="0"/>
            </a:endParaRPr>
          </a:p>
        </p:txBody>
      </p:sp>
      <p:sp>
        <p:nvSpPr>
          <p:cNvPr id="56" name="Content Placeholder 2">
            <a:extLst>
              <a:ext uri="{FF2B5EF4-FFF2-40B4-BE49-F238E27FC236}">
                <a16:creationId xmlns:a16="http://schemas.microsoft.com/office/drawing/2014/main" id="{D0204C77-0961-8B96-C9DA-3FABAE86B483}"/>
              </a:ext>
            </a:extLst>
          </p:cNvPr>
          <p:cNvSpPr txBox="1">
            <a:spLocks/>
          </p:cNvSpPr>
          <p:nvPr/>
        </p:nvSpPr>
        <p:spPr>
          <a:xfrm>
            <a:off x="4478698" y="2902002"/>
            <a:ext cx="3428600" cy="66172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marR="0" lvl="1" indent="-233363" algn="l" defTabSz="932742" rtl="0" eaLnBrk="1" fontAlgn="auto" latinLnBrk="0" hangingPunct="1">
              <a:lnSpc>
                <a:spcPct val="100000"/>
              </a:lnSpc>
              <a:spcBef>
                <a:spcPts val="0"/>
              </a:spcBef>
              <a:spcAft>
                <a:spcPts val="600"/>
              </a:spcAft>
              <a:buClrTx/>
              <a:buSzPct val="90000"/>
              <a:buFont typeface="Wingdings" panose="05000000000000000000" pitchFamily="2" charset="2"/>
              <a:buBlip>
                <a:blip r:embed="rId3"/>
              </a:buBlip>
              <a:tabLst/>
              <a:defRPr/>
            </a:pPr>
            <a:r>
              <a:rPr kumimoji="0" lang="en-US" sz="1400" b="1"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a:rPr>
              <a:t>App discovery and onboarding</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Discover private apps and onboard </a:t>
            </a:r>
            <a:b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b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them to segment access to resources</a:t>
            </a:r>
          </a:p>
        </p:txBody>
      </p:sp>
      <p:sp>
        <p:nvSpPr>
          <p:cNvPr id="57" name="Content Placeholder 2">
            <a:extLst>
              <a:ext uri="{FF2B5EF4-FFF2-40B4-BE49-F238E27FC236}">
                <a16:creationId xmlns:a16="http://schemas.microsoft.com/office/drawing/2014/main" id="{59573DE1-7EA6-9D92-9FBE-3A2436380EBE}"/>
              </a:ext>
            </a:extLst>
          </p:cNvPr>
          <p:cNvSpPr txBox="1">
            <a:spLocks/>
          </p:cNvSpPr>
          <p:nvPr/>
        </p:nvSpPr>
        <p:spPr>
          <a:xfrm>
            <a:off x="4478698" y="3726527"/>
            <a:ext cx="3310247" cy="66172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marR="0" lvl="1" indent="-233363" algn="l" defTabSz="932742" rtl="0" eaLnBrk="1" fontAlgn="auto" latinLnBrk="0" hangingPunct="1">
              <a:lnSpc>
                <a:spcPct val="100000"/>
              </a:lnSpc>
              <a:spcBef>
                <a:spcPts val="0"/>
              </a:spcBef>
              <a:spcAft>
                <a:spcPts val="600"/>
              </a:spcAft>
              <a:buClrTx/>
              <a:buSzPct val="90000"/>
              <a:buFont typeface="Wingdings" panose="05000000000000000000" pitchFamily="2" charset="2"/>
              <a:buBlip>
                <a:blip r:embed="rId3"/>
              </a:buBlip>
              <a:tabLst/>
              <a:defRPr/>
            </a:pPr>
            <a:r>
              <a:rPr kumimoji="0" lang="en-US" sz="1400" b="1"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a:rPr>
              <a:t>Intelligent local access </a:t>
            </a:r>
          </a:p>
          <a:p>
            <a:pPr marL="225425"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Adaptive local access to private </a:t>
            </a:r>
            <a:b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br>
            <a:r>
              <a:rPr kumimoji="0" lang="en-US" sz="12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apps for hybrid users* </a:t>
            </a:r>
            <a:endParaRPr kumimoji="0" lang="en-US" sz="14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Semibold"/>
              <a:ea typeface="+mn-ea"/>
              <a:cs typeface="Segoe UI" panose="020B0502040204020203" pitchFamily="34" charset="0"/>
            </a:endParaRPr>
          </a:p>
        </p:txBody>
      </p:sp>
      <p:grpSp>
        <p:nvGrpSpPr>
          <p:cNvPr id="61" name="Group 60" descr="diagram">
            <a:extLst>
              <a:ext uri="{FF2B5EF4-FFF2-40B4-BE49-F238E27FC236}">
                <a16:creationId xmlns:a16="http://schemas.microsoft.com/office/drawing/2014/main" id="{22D88EB1-B6E9-C8FF-F1D3-852EAF74726A}"/>
              </a:ext>
            </a:extLst>
          </p:cNvPr>
          <p:cNvGrpSpPr/>
          <p:nvPr/>
        </p:nvGrpSpPr>
        <p:grpSpPr>
          <a:xfrm>
            <a:off x="9160483" y="925132"/>
            <a:ext cx="2757728" cy="4187951"/>
            <a:chOff x="9160483" y="925132"/>
            <a:chExt cx="2757728" cy="4187951"/>
          </a:xfrm>
        </p:grpSpPr>
        <p:sp>
          <p:nvSpPr>
            <p:cNvPr id="4" name="Rectangle: Rounded Corners 3">
              <a:extLst>
                <a:ext uri="{FF2B5EF4-FFF2-40B4-BE49-F238E27FC236}">
                  <a16:creationId xmlns:a16="http://schemas.microsoft.com/office/drawing/2014/main" id="{728F4A96-6DC8-3967-60C4-A6AA7F6943D8}"/>
                </a:ext>
              </a:extLst>
            </p:cNvPr>
            <p:cNvSpPr/>
            <p:nvPr/>
          </p:nvSpPr>
          <p:spPr bwMode="auto">
            <a:xfrm>
              <a:off x="9160483" y="925132"/>
              <a:ext cx="2119962" cy="1097955"/>
            </a:xfrm>
            <a:prstGeom prst="roundRect">
              <a:avLst>
                <a:gd name="adj" fmla="val 7778"/>
              </a:avLst>
            </a:prstGeom>
            <a:noFill/>
            <a:ln w="9525"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E96936CE-44C3-F7A3-C055-C16376AB26EC}"/>
                </a:ext>
              </a:extLst>
            </p:cNvPr>
            <p:cNvGrpSpPr/>
            <p:nvPr/>
          </p:nvGrpSpPr>
          <p:grpSpPr>
            <a:xfrm>
              <a:off x="10548404" y="1222672"/>
              <a:ext cx="461240" cy="449619"/>
              <a:chOff x="9246709" y="3345180"/>
              <a:chExt cx="2274731" cy="2217420"/>
            </a:xfrm>
          </p:grpSpPr>
          <p:sp>
            <p:nvSpPr>
              <p:cNvPr id="6" name="Rectangle: Rounded Corners 5">
                <a:extLst>
                  <a:ext uri="{FF2B5EF4-FFF2-40B4-BE49-F238E27FC236}">
                    <a16:creationId xmlns:a16="http://schemas.microsoft.com/office/drawing/2014/main" id="{87E12B8D-37A3-F64E-3799-7559DBE41033}"/>
                  </a:ext>
                </a:extLst>
              </p:cNvPr>
              <p:cNvSpPr/>
              <p:nvPr/>
            </p:nvSpPr>
            <p:spPr bwMode="auto">
              <a:xfrm>
                <a:off x="9257505" y="3345180"/>
                <a:ext cx="2263935" cy="560092"/>
              </a:xfrm>
              <a:prstGeom prst="roundRect">
                <a:avLst>
                  <a:gd name="adj" fmla="val 7144"/>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7" name="Oval 6">
                <a:extLst>
                  <a:ext uri="{FF2B5EF4-FFF2-40B4-BE49-F238E27FC236}">
                    <a16:creationId xmlns:a16="http://schemas.microsoft.com/office/drawing/2014/main" id="{5CE189E5-E920-49C8-A5AF-D7E513091490}"/>
                  </a:ext>
                </a:extLst>
              </p:cNvPr>
              <p:cNvSpPr/>
              <p:nvPr/>
            </p:nvSpPr>
            <p:spPr bwMode="auto">
              <a:xfrm>
                <a:off x="9399596" y="3523325"/>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8" name="Oval 7">
                <a:extLst>
                  <a:ext uri="{FF2B5EF4-FFF2-40B4-BE49-F238E27FC236}">
                    <a16:creationId xmlns:a16="http://schemas.microsoft.com/office/drawing/2014/main" id="{90C2F3A0-7D4F-53F7-E2ED-C057BF5E6597}"/>
                  </a:ext>
                </a:extLst>
              </p:cNvPr>
              <p:cNvSpPr/>
              <p:nvPr/>
            </p:nvSpPr>
            <p:spPr bwMode="auto">
              <a:xfrm>
                <a:off x="10553449" y="3523325"/>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9" name="Oval 8">
                <a:extLst>
                  <a:ext uri="{FF2B5EF4-FFF2-40B4-BE49-F238E27FC236}">
                    <a16:creationId xmlns:a16="http://schemas.microsoft.com/office/drawing/2014/main" id="{3A383F8B-2FE4-C07F-F0E8-A23D49F69731}"/>
                  </a:ext>
                </a:extLst>
              </p:cNvPr>
              <p:cNvSpPr/>
              <p:nvPr/>
            </p:nvSpPr>
            <p:spPr bwMode="auto">
              <a:xfrm>
                <a:off x="10861318" y="3523325"/>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0" name="Oval 9">
                <a:extLst>
                  <a:ext uri="{FF2B5EF4-FFF2-40B4-BE49-F238E27FC236}">
                    <a16:creationId xmlns:a16="http://schemas.microsoft.com/office/drawing/2014/main" id="{CCAAF1D9-1038-5D7D-0AE9-52979391C8AA}"/>
                  </a:ext>
                </a:extLst>
              </p:cNvPr>
              <p:cNvSpPr/>
              <p:nvPr/>
            </p:nvSpPr>
            <p:spPr bwMode="auto">
              <a:xfrm>
                <a:off x="11169187" y="3523325"/>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C2DAE17C-D4DC-CDEB-809E-1C3B265B22BC}"/>
                  </a:ext>
                </a:extLst>
              </p:cNvPr>
              <p:cNvSpPr/>
              <p:nvPr/>
            </p:nvSpPr>
            <p:spPr bwMode="auto">
              <a:xfrm>
                <a:off x="9257505" y="4000288"/>
                <a:ext cx="2263935" cy="560092"/>
              </a:xfrm>
              <a:prstGeom prst="roundRect">
                <a:avLst>
                  <a:gd name="adj" fmla="val 7144"/>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2" name="Oval 11">
                <a:extLst>
                  <a:ext uri="{FF2B5EF4-FFF2-40B4-BE49-F238E27FC236}">
                    <a16:creationId xmlns:a16="http://schemas.microsoft.com/office/drawing/2014/main" id="{6BDBF280-D672-7B90-73A2-1AB3CFE2E06B}"/>
                  </a:ext>
                </a:extLst>
              </p:cNvPr>
              <p:cNvSpPr/>
              <p:nvPr/>
            </p:nvSpPr>
            <p:spPr bwMode="auto">
              <a:xfrm>
                <a:off x="9399596" y="4178433"/>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3" name="Oval 12">
                <a:extLst>
                  <a:ext uri="{FF2B5EF4-FFF2-40B4-BE49-F238E27FC236}">
                    <a16:creationId xmlns:a16="http://schemas.microsoft.com/office/drawing/2014/main" id="{003A3679-E61D-067A-417E-698E0B54DEF6}"/>
                  </a:ext>
                </a:extLst>
              </p:cNvPr>
              <p:cNvSpPr/>
              <p:nvPr/>
            </p:nvSpPr>
            <p:spPr bwMode="auto">
              <a:xfrm>
                <a:off x="10553449" y="4178433"/>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4" name="Oval 13">
                <a:extLst>
                  <a:ext uri="{FF2B5EF4-FFF2-40B4-BE49-F238E27FC236}">
                    <a16:creationId xmlns:a16="http://schemas.microsoft.com/office/drawing/2014/main" id="{F6FD70C4-B07F-8CAA-AD69-F45C7DD45A69}"/>
                  </a:ext>
                </a:extLst>
              </p:cNvPr>
              <p:cNvSpPr/>
              <p:nvPr/>
            </p:nvSpPr>
            <p:spPr bwMode="auto">
              <a:xfrm>
                <a:off x="10861318" y="4178433"/>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5" name="Oval 14">
                <a:extLst>
                  <a:ext uri="{FF2B5EF4-FFF2-40B4-BE49-F238E27FC236}">
                    <a16:creationId xmlns:a16="http://schemas.microsoft.com/office/drawing/2014/main" id="{9832E4EE-69CC-06B4-4702-94B2CD53D4CA}"/>
                  </a:ext>
                </a:extLst>
              </p:cNvPr>
              <p:cNvSpPr/>
              <p:nvPr/>
            </p:nvSpPr>
            <p:spPr bwMode="auto">
              <a:xfrm>
                <a:off x="11169187" y="4178433"/>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6" name="Rectangle: Rounded Corners 15">
                <a:extLst>
                  <a:ext uri="{FF2B5EF4-FFF2-40B4-BE49-F238E27FC236}">
                    <a16:creationId xmlns:a16="http://schemas.microsoft.com/office/drawing/2014/main" id="{AD08E048-7696-AC62-8E6B-D90E547F3044}"/>
                  </a:ext>
                </a:extLst>
              </p:cNvPr>
              <p:cNvSpPr/>
              <p:nvPr/>
            </p:nvSpPr>
            <p:spPr bwMode="auto">
              <a:xfrm>
                <a:off x="9257505" y="4655396"/>
                <a:ext cx="2263935" cy="560092"/>
              </a:xfrm>
              <a:prstGeom prst="roundRect">
                <a:avLst>
                  <a:gd name="adj" fmla="val 7144"/>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7" name="Oval 16">
                <a:extLst>
                  <a:ext uri="{FF2B5EF4-FFF2-40B4-BE49-F238E27FC236}">
                    <a16:creationId xmlns:a16="http://schemas.microsoft.com/office/drawing/2014/main" id="{BC4FF7E1-1AE1-E85D-81B1-6BA294B6F7F3}"/>
                  </a:ext>
                </a:extLst>
              </p:cNvPr>
              <p:cNvSpPr/>
              <p:nvPr/>
            </p:nvSpPr>
            <p:spPr bwMode="auto">
              <a:xfrm>
                <a:off x="9399596" y="4833541"/>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8" name="Oval 17">
                <a:extLst>
                  <a:ext uri="{FF2B5EF4-FFF2-40B4-BE49-F238E27FC236}">
                    <a16:creationId xmlns:a16="http://schemas.microsoft.com/office/drawing/2014/main" id="{FA2B23E9-DC71-954A-4F66-479DF27F242D}"/>
                  </a:ext>
                </a:extLst>
              </p:cNvPr>
              <p:cNvSpPr/>
              <p:nvPr/>
            </p:nvSpPr>
            <p:spPr bwMode="auto">
              <a:xfrm>
                <a:off x="10553449" y="4833541"/>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19" name="Oval 18">
                <a:extLst>
                  <a:ext uri="{FF2B5EF4-FFF2-40B4-BE49-F238E27FC236}">
                    <a16:creationId xmlns:a16="http://schemas.microsoft.com/office/drawing/2014/main" id="{F7623036-1464-2007-679B-D6484180766A}"/>
                  </a:ext>
                </a:extLst>
              </p:cNvPr>
              <p:cNvSpPr/>
              <p:nvPr/>
            </p:nvSpPr>
            <p:spPr bwMode="auto">
              <a:xfrm>
                <a:off x="10861318" y="4833541"/>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sp>
            <p:nvSpPr>
              <p:cNvPr id="20" name="Oval 19">
                <a:extLst>
                  <a:ext uri="{FF2B5EF4-FFF2-40B4-BE49-F238E27FC236}">
                    <a16:creationId xmlns:a16="http://schemas.microsoft.com/office/drawing/2014/main" id="{2C1C842D-9EB4-EB35-D1BE-764081417989}"/>
                  </a:ext>
                </a:extLst>
              </p:cNvPr>
              <p:cNvSpPr/>
              <p:nvPr/>
            </p:nvSpPr>
            <p:spPr bwMode="auto">
              <a:xfrm>
                <a:off x="11169187" y="4833541"/>
                <a:ext cx="203802" cy="203802"/>
              </a:xfrm>
              <a:prstGeom prst="ellips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err="1">
                  <a:ln>
                    <a:noFill/>
                  </a:ln>
                  <a:solidFill>
                    <a:srgbClr val="000000"/>
                  </a:solidFill>
                  <a:effectLst/>
                  <a:uLnTx/>
                  <a:uFillTx/>
                  <a:latin typeface="Segoe UI"/>
                  <a:ea typeface="+mn-ea"/>
                  <a:cs typeface="+mn-cs"/>
                </a:endParaRPr>
              </a:p>
            </p:txBody>
          </p:sp>
          <p:cxnSp>
            <p:nvCxnSpPr>
              <p:cNvPr id="21" name="Straight Connector 20">
                <a:extLst>
                  <a:ext uri="{FF2B5EF4-FFF2-40B4-BE49-F238E27FC236}">
                    <a16:creationId xmlns:a16="http://schemas.microsoft.com/office/drawing/2014/main" id="{75AF2CCC-41E3-ABF4-2ECB-2DD2668BBDA7}"/>
                  </a:ext>
                </a:extLst>
              </p:cNvPr>
              <p:cNvCxnSpPr>
                <a:cxnSpLocks/>
                <a:stCxn id="16" idx="2"/>
              </p:cNvCxnSpPr>
              <p:nvPr/>
            </p:nvCxnSpPr>
            <p:spPr>
              <a:xfrm>
                <a:off x="10389473" y="5215488"/>
                <a:ext cx="0" cy="347112"/>
              </a:xfrm>
              <a:prstGeom prst="lin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2" name="Straight Connector 21">
                <a:extLst>
                  <a:ext uri="{FF2B5EF4-FFF2-40B4-BE49-F238E27FC236}">
                    <a16:creationId xmlns:a16="http://schemas.microsoft.com/office/drawing/2014/main" id="{95440F67-E867-2F10-70DD-6697B0B81C55}"/>
                  </a:ext>
                </a:extLst>
              </p:cNvPr>
              <p:cNvCxnSpPr/>
              <p:nvPr/>
            </p:nvCxnSpPr>
            <p:spPr>
              <a:xfrm>
                <a:off x="9246709" y="5546732"/>
                <a:ext cx="2263935" cy="0"/>
              </a:xfrm>
              <a:prstGeom prst="line">
                <a:avLst/>
              </a:prstGeom>
              <a:noFill/>
              <a:ln w="952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23" name="Straight Arrow Connector 22">
              <a:extLst>
                <a:ext uri="{FF2B5EF4-FFF2-40B4-BE49-F238E27FC236}">
                  <a16:creationId xmlns:a16="http://schemas.microsoft.com/office/drawing/2014/main" id="{3520F180-02A6-73F8-2D0C-DCFCA96E479A}"/>
                </a:ext>
              </a:extLst>
            </p:cNvPr>
            <p:cNvCxnSpPr>
              <a:cxnSpLocks/>
            </p:cNvCxnSpPr>
            <p:nvPr/>
          </p:nvCxnSpPr>
          <p:spPr>
            <a:xfrm>
              <a:off x="10214481" y="2180148"/>
              <a:ext cx="0" cy="602029"/>
            </a:xfrm>
            <a:prstGeom prst="straightConnector1">
              <a:avLst/>
            </a:prstGeom>
            <a:noFill/>
            <a:ln w="12700" cap="flat" cmpd="sng" algn="ctr">
              <a:solidFill>
                <a:srgbClr val="0078D4"/>
              </a:solidFill>
              <a:prstDash val="sysDot"/>
              <a:headEnd type="arrow" w="med" len="sm"/>
              <a:tailEnd type="arrow" w="med" len="sm"/>
            </a:ln>
            <a:effectLst/>
          </p:spPr>
        </p:cxnSp>
        <p:sp>
          <p:nvSpPr>
            <p:cNvPr id="24" name="TextBox 23">
              <a:extLst>
                <a:ext uri="{FF2B5EF4-FFF2-40B4-BE49-F238E27FC236}">
                  <a16:creationId xmlns:a16="http://schemas.microsoft.com/office/drawing/2014/main" id="{00AE65DE-2AE0-01E1-15D9-502201E351E2}"/>
                </a:ext>
              </a:extLst>
            </p:cNvPr>
            <p:cNvSpPr txBox="1"/>
            <p:nvPr/>
          </p:nvSpPr>
          <p:spPr>
            <a:xfrm>
              <a:off x="10401262" y="2059266"/>
              <a:ext cx="716542"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Private apps</a:t>
              </a:r>
            </a:p>
          </p:txBody>
        </p:sp>
        <p:pic>
          <p:nvPicPr>
            <p:cNvPr id="25" name="Graphic 24">
              <a:extLst>
                <a:ext uri="{FF2B5EF4-FFF2-40B4-BE49-F238E27FC236}">
                  <a16:creationId xmlns:a16="http://schemas.microsoft.com/office/drawing/2014/main" id="{FC972B6A-CCAB-45BC-8960-0B2F9C4172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85894" y="1888677"/>
              <a:ext cx="257174" cy="257174"/>
            </a:xfrm>
            <a:prstGeom prst="rect">
              <a:avLst/>
            </a:prstGeom>
          </p:spPr>
        </p:pic>
        <p:cxnSp>
          <p:nvCxnSpPr>
            <p:cNvPr id="26" name="Straight Arrow Connector 25">
              <a:extLst>
                <a:ext uri="{FF2B5EF4-FFF2-40B4-BE49-F238E27FC236}">
                  <a16:creationId xmlns:a16="http://schemas.microsoft.com/office/drawing/2014/main" id="{0A973BFC-E7AC-EEE8-EE9E-6C3FAB15316F}"/>
                </a:ext>
              </a:extLst>
            </p:cNvPr>
            <p:cNvCxnSpPr>
              <a:cxnSpLocks/>
            </p:cNvCxnSpPr>
            <p:nvPr/>
          </p:nvCxnSpPr>
          <p:spPr>
            <a:xfrm>
              <a:off x="10225421" y="3511298"/>
              <a:ext cx="0" cy="600965"/>
            </a:xfrm>
            <a:prstGeom prst="straightConnector1">
              <a:avLst/>
            </a:prstGeom>
            <a:noFill/>
            <a:ln w="12700" cap="flat" cmpd="sng" algn="ctr">
              <a:solidFill>
                <a:srgbClr val="0078D4"/>
              </a:solidFill>
              <a:prstDash val="sysDot"/>
              <a:headEnd type="arrow" w="med" len="sm"/>
              <a:tailEnd type="arrow" w="med" len="sm"/>
            </a:ln>
            <a:effectLst/>
          </p:spPr>
        </p:cxnSp>
        <p:sp>
          <p:nvSpPr>
            <p:cNvPr id="28" name="TextBox 27">
              <a:extLst>
                <a:ext uri="{FF2B5EF4-FFF2-40B4-BE49-F238E27FC236}">
                  <a16:creationId xmlns:a16="http://schemas.microsoft.com/office/drawing/2014/main" id="{C819F144-B437-8151-8DF0-2D6E67535EFF}"/>
                </a:ext>
              </a:extLst>
            </p:cNvPr>
            <p:cNvSpPr txBox="1"/>
            <p:nvPr/>
          </p:nvSpPr>
          <p:spPr>
            <a:xfrm>
              <a:off x="11263131" y="3278001"/>
              <a:ext cx="59631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Microsoft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err="1">
                  <a:ln>
                    <a:noFill/>
                  </a:ln>
                  <a:solidFill>
                    <a:srgbClr val="000000"/>
                  </a:solidFill>
                  <a:effectLst/>
                  <a:uLnTx/>
                  <a:uFillTx/>
                  <a:latin typeface="Segoe UI Semibold"/>
                  <a:ea typeface="+mn-ea"/>
                  <a:cs typeface="+mn-cs"/>
                </a:rPr>
                <a:t>Entra</a:t>
              </a:r>
              <a:r>
                <a:rPr kumimoji="0" lang="en-US" sz="1000" b="0" i="0" u="none" strike="noStrike" kern="0" cap="none" spc="0" normalizeH="0" baseline="0" noProof="0">
                  <a:ln>
                    <a:noFill/>
                  </a:ln>
                  <a:solidFill>
                    <a:srgbClr val="000000"/>
                  </a:solidFill>
                  <a:effectLst/>
                  <a:uLnTx/>
                  <a:uFillTx/>
                  <a:latin typeface="Segoe UI Semibold"/>
                  <a:ea typeface="+mn-ea"/>
                  <a:cs typeface="+mn-cs"/>
                </a:rPr>
                <a:t> ID</a:t>
              </a:r>
            </a:p>
          </p:txBody>
        </p:sp>
        <p:sp>
          <p:nvSpPr>
            <p:cNvPr id="29" name="Rectangle: Rounded Corners 28">
              <a:extLst>
                <a:ext uri="{FF2B5EF4-FFF2-40B4-BE49-F238E27FC236}">
                  <a16:creationId xmlns:a16="http://schemas.microsoft.com/office/drawing/2014/main" id="{15073203-AE6F-0C78-E798-9BB26C39756E}"/>
                </a:ext>
                <a:ext uri="{C183D7F6-B498-43B3-948B-1728B52AA6E4}">
                  <adec:decorative xmlns:adec="http://schemas.microsoft.com/office/drawing/2017/decorative" val="1"/>
                </a:ext>
              </a:extLst>
            </p:cNvPr>
            <p:cNvSpPr/>
            <p:nvPr/>
          </p:nvSpPr>
          <p:spPr bwMode="auto">
            <a:xfrm>
              <a:off x="9341165" y="3107022"/>
              <a:ext cx="1685186" cy="331345"/>
            </a:xfrm>
            <a:prstGeom prst="roundRect">
              <a:avLst>
                <a:gd name="adj" fmla="val 50000"/>
              </a:avLst>
            </a:prstGeom>
            <a:solidFill>
              <a:schemeClr val="accent3"/>
            </a:solidFill>
            <a:ln w="19050" cap="flat" cmpd="sng" algn="ctr">
              <a:noFill/>
              <a:prstDash val="solid"/>
              <a:round/>
              <a:headEnd type="none" w="med" len="med"/>
              <a:tailEnd type="none" w="med" len="med"/>
            </a:ln>
            <a:effectLst/>
          </p:spPr>
          <p:txBody>
            <a:bodyPr vert="horz" wrap="square" lIns="91427" tIns="91427" rIns="91427" bIns="91427" numCol="1" rtlCol="0" anchor="ctr" anchorCtr="0" compatLnSpc="1">
              <a:prstTxWarp prst="textNoShape">
                <a:avLst/>
              </a:prstTxWarp>
              <a:noAutofit/>
            </a:bodyPr>
            <a:lstStyle/>
            <a:p>
              <a:pPr marL="0" marR="0" lvl="0" indent="0" algn="ctr" defTabSz="888829" rtl="0" eaLnBrk="1" fontAlgn="base"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gradFill>
                  <a:gsLst>
                    <a:gs pos="83000">
                      <a:srgbClr val="FFFFFF"/>
                    </a:gs>
                    <a:gs pos="100000">
                      <a:srgbClr val="FFFFFF"/>
                    </a:gs>
                  </a:gsLst>
                  <a:lin ang="5400000" scaled="1"/>
                </a:gradFill>
                <a:effectLst/>
                <a:uLnTx/>
                <a:uFillTx/>
                <a:latin typeface="Segoe UI"/>
                <a:ea typeface="+mn-ea"/>
                <a:cs typeface="+mn-cs"/>
              </a:endParaRPr>
            </a:p>
          </p:txBody>
        </p:sp>
        <p:sp>
          <p:nvSpPr>
            <p:cNvPr id="30" name="TextBox 29">
              <a:extLst>
                <a:ext uri="{FF2B5EF4-FFF2-40B4-BE49-F238E27FC236}">
                  <a16:creationId xmlns:a16="http://schemas.microsoft.com/office/drawing/2014/main" id="{D723CD63-D69F-F211-A1D2-087C5A8FFB7C}"/>
                </a:ext>
              </a:extLst>
            </p:cNvPr>
            <p:cNvSpPr txBox="1"/>
            <p:nvPr/>
          </p:nvSpPr>
          <p:spPr>
            <a:xfrm>
              <a:off x="9306286" y="3140562"/>
              <a:ext cx="1685186"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Private access</a:t>
              </a:r>
            </a:p>
          </p:txBody>
        </p:sp>
        <p:sp>
          <p:nvSpPr>
            <p:cNvPr id="31" name="Freeform 13">
              <a:extLst>
                <a:ext uri="{FF2B5EF4-FFF2-40B4-BE49-F238E27FC236}">
                  <a16:creationId xmlns:a16="http://schemas.microsoft.com/office/drawing/2014/main" id="{6434D9A6-CB5E-2A60-5840-5CCFB1D3DAA2}"/>
                </a:ext>
                <a:ext uri="{C183D7F6-B498-43B3-948B-1728B52AA6E4}">
                  <adec:decorative xmlns:adec="http://schemas.microsoft.com/office/drawing/2017/decorative" val="1"/>
                </a:ext>
              </a:extLst>
            </p:cNvPr>
            <p:cNvSpPr>
              <a:spLocks noChangeAspect="1"/>
            </p:cNvSpPr>
            <p:nvPr/>
          </p:nvSpPr>
          <p:spPr bwMode="auto">
            <a:xfrm>
              <a:off x="9989417" y="2866344"/>
              <a:ext cx="462300" cy="253481"/>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D2D2D2"/>
            </a:solidFill>
            <a:ln w="28575" cap="sq">
              <a:solidFill>
                <a:srgbClr val="FFFFFF"/>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2" name="Group 31">
              <a:extLst>
                <a:ext uri="{FF2B5EF4-FFF2-40B4-BE49-F238E27FC236}">
                  <a16:creationId xmlns:a16="http://schemas.microsoft.com/office/drawing/2014/main" id="{84C4FEED-3C86-8A5C-2105-2A2DEA721955}"/>
                </a:ext>
                <a:ext uri="{C183D7F6-B498-43B3-948B-1728B52AA6E4}">
                  <adec:decorative xmlns:adec="http://schemas.microsoft.com/office/drawing/2017/decorative" val="1"/>
                </a:ext>
              </a:extLst>
            </p:cNvPr>
            <p:cNvGrpSpPr/>
            <p:nvPr/>
          </p:nvGrpSpPr>
          <p:grpSpPr>
            <a:xfrm>
              <a:off x="9628920" y="994336"/>
              <a:ext cx="677190" cy="377038"/>
              <a:chOff x="10907294" y="3493739"/>
              <a:chExt cx="986546" cy="522588"/>
            </a:xfrm>
          </p:grpSpPr>
          <p:sp>
            <p:nvSpPr>
              <p:cNvPr id="33" name="Freeform 13" title="Icon of a cloud">
                <a:extLst>
                  <a:ext uri="{FF2B5EF4-FFF2-40B4-BE49-F238E27FC236}">
                    <a16:creationId xmlns:a16="http://schemas.microsoft.com/office/drawing/2014/main" id="{71ACA676-F7D0-4E21-3497-927B589CE2B9}"/>
                  </a:ext>
                </a:extLst>
              </p:cNvPr>
              <p:cNvSpPr>
                <a:spLocks noChangeAspect="1"/>
              </p:cNvSpPr>
              <p:nvPr/>
            </p:nvSpPr>
            <p:spPr bwMode="auto">
              <a:xfrm>
                <a:off x="10907294" y="3493739"/>
                <a:ext cx="986546" cy="52258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rgbClr val="0078D4"/>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34" name="Group 33">
                <a:extLst>
                  <a:ext uri="{FF2B5EF4-FFF2-40B4-BE49-F238E27FC236}">
                    <a16:creationId xmlns:a16="http://schemas.microsoft.com/office/drawing/2014/main" id="{8917B1C4-F684-1689-4754-799CF978C53E}"/>
                  </a:ext>
                </a:extLst>
              </p:cNvPr>
              <p:cNvGrpSpPr>
                <a:grpSpLocks noChangeAspect="1"/>
              </p:cNvGrpSpPr>
              <p:nvPr/>
            </p:nvGrpSpPr>
            <p:grpSpPr>
              <a:xfrm>
                <a:off x="11238896" y="3639100"/>
                <a:ext cx="355744" cy="286305"/>
                <a:chOff x="5592969" y="6865190"/>
                <a:chExt cx="312282" cy="251330"/>
              </a:xfrm>
            </p:grpSpPr>
            <p:sp>
              <p:nvSpPr>
                <p:cNvPr id="35" name="Freeform: Shape 34">
                  <a:extLst>
                    <a:ext uri="{FF2B5EF4-FFF2-40B4-BE49-F238E27FC236}">
                      <a16:creationId xmlns:a16="http://schemas.microsoft.com/office/drawing/2014/main" id="{0290031B-3930-6712-7560-60DD42C1D5AA}"/>
                    </a:ext>
                  </a:extLst>
                </p:cNvPr>
                <p:cNvSpPr/>
                <p:nvPr/>
              </p:nvSpPr>
              <p:spPr>
                <a:xfrm>
                  <a:off x="5630638" y="6865190"/>
                  <a:ext cx="198501" cy="90069"/>
                </a:xfrm>
                <a:custGeom>
                  <a:avLst/>
                  <a:gdLst>
                    <a:gd name="connsiteX0" fmla="*/ 160496 w 198501"/>
                    <a:gd name="connsiteY0" fmla="*/ 69209 h 90069"/>
                    <a:gd name="connsiteX1" fmla="*/ 170021 w 198501"/>
                    <a:gd name="connsiteY1" fmla="*/ 69209 h 90069"/>
                    <a:gd name="connsiteX2" fmla="*/ 197168 w 198501"/>
                    <a:gd name="connsiteY2" fmla="*/ 42063 h 90069"/>
                    <a:gd name="connsiteX3" fmla="*/ 198501 w 198501"/>
                    <a:gd name="connsiteY3" fmla="*/ 30538 h 90069"/>
                    <a:gd name="connsiteX4" fmla="*/ 26280 w 198501"/>
                    <a:gd name="connsiteY4" fmla="*/ 41274 h 90069"/>
                    <a:gd name="connsiteX5" fmla="*/ 0 w 198501"/>
                    <a:gd name="connsiteY5" fmla="*/ 90069 h 90069"/>
                    <a:gd name="connsiteX6" fmla="*/ 9525 w 198501"/>
                    <a:gd name="connsiteY6" fmla="*/ 89498 h 90069"/>
                    <a:gd name="connsiteX7" fmla="*/ 63818 w 198501"/>
                    <a:gd name="connsiteY7" fmla="*/ 80544 h 90069"/>
                    <a:gd name="connsiteX8" fmla="*/ 68009 w 198501"/>
                    <a:gd name="connsiteY8" fmla="*/ 76258 h 90069"/>
                    <a:gd name="connsiteX9" fmla="*/ 160687 w 198501"/>
                    <a:gd name="connsiteY9" fmla="*/ 69209 h 9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01" h="90069">
                      <a:moveTo>
                        <a:pt x="160496" y="69209"/>
                      </a:moveTo>
                      <a:lnTo>
                        <a:pt x="170021" y="69209"/>
                      </a:lnTo>
                      <a:lnTo>
                        <a:pt x="197168" y="42063"/>
                      </a:lnTo>
                      <a:lnTo>
                        <a:pt x="198501" y="30538"/>
                      </a:lnTo>
                      <a:cubicBezTo>
                        <a:pt x="147979" y="-14055"/>
                        <a:pt x="70873" y="-9248"/>
                        <a:pt x="26280" y="41274"/>
                      </a:cubicBezTo>
                      <a:cubicBezTo>
                        <a:pt x="13893" y="55308"/>
                        <a:pt x="4901" y="72004"/>
                        <a:pt x="0" y="90069"/>
                      </a:cubicBezTo>
                      <a:cubicBezTo>
                        <a:pt x="3024" y="88830"/>
                        <a:pt x="6374" y="88629"/>
                        <a:pt x="9525" y="89498"/>
                      </a:cubicBezTo>
                      <a:lnTo>
                        <a:pt x="63818" y="80544"/>
                      </a:lnTo>
                      <a:cubicBezTo>
                        <a:pt x="63818" y="80544"/>
                        <a:pt x="66580" y="75972"/>
                        <a:pt x="68009" y="76258"/>
                      </a:cubicBezTo>
                      <a:cubicBezTo>
                        <a:pt x="92159" y="49734"/>
                        <a:pt x="132802" y="46643"/>
                        <a:pt x="160687" y="69209"/>
                      </a:cubicBezTo>
                      <a:close/>
                    </a:path>
                  </a:pathLst>
                </a:custGeom>
                <a:solidFill>
                  <a:srgbClr val="EA433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7843B168-F0D0-7D4D-BB5F-22683A224091}"/>
                    </a:ext>
                  </a:extLst>
                </p:cNvPr>
                <p:cNvSpPr/>
                <p:nvPr/>
              </p:nvSpPr>
              <p:spPr>
                <a:xfrm>
                  <a:off x="5741784" y="6895824"/>
                  <a:ext cx="163467" cy="220696"/>
                </a:xfrm>
                <a:custGeom>
                  <a:avLst/>
                  <a:gdLst>
                    <a:gd name="connsiteX0" fmla="*/ 124682 w 163468"/>
                    <a:gd name="connsiteY0" fmla="*/ 59436 h 220696"/>
                    <a:gd name="connsiteX1" fmla="*/ 87820 w 163468"/>
                    <a:gd name="connsiteY1" fmla="*/ 0 h 220696"/>
                    <a:gd name="connsiteX2" fmla="*/ 49720 w 163468"/>
                    <a:gd name="connsiteY2" fmla="*/ 38100 h 220696"/>
                    <a:gd name="connsiteX3" fmla="*/ 74581 w 163468"/>
                    <a:gd name="connsiteY3" fmla="*/ 91821 h 220696"/>
                    <a:gd name="connsiteX4" fmla="*/ 74581 w 163468"/>
                    <a:gd name="connsiteY4" fmla="*/ 98584 h 220696"/>
                    <a:gd name="connsiteX5" fmla="*/ 108490 w 163468"/>
                    <a:gd name="connsiteY5" fmla="*/ 132493 h 220696"/>
                    <a:gd name="connsiteX6" fmla="*/ 74581 w 163468"/>
                    <a:gd name="connsiteY6" fmla="*/ 166402 h 220696"/>
                    <a:gd name="connsiteX7" fmla="*/ 6763 w 163468"/>
                    <a:gd name="connsiteY7" fmla="*/ 166402 h 220696"/>
                    <a:gd name="connsiteX8" fmla="*/ 0 w 163468"/>
                    <a:gd name="connsiteY8" fmla="*/ 173260 h 220696"/>
                    <a:gd name="connsiteX9" fmla="*/ 0 w 163468"/>
                    <a:gd name="connsiteY9" fmla="*/ 213932 h 220696"/>
                    <a:gd name="connsiteX10" fmla="*/ 6763 w 163468"/>
                    <a:gd name="connsiteY10" fmla="*/ 220694 h 220696"/>
                    <a:gd name="connsiteX11" fmla="*/ 74581 w 163468"/>
                    <a:gd name="connsiteY11" fmla="*/ 220694 h 220696"/>
                    <a:gd name="connsiteX12" fmla="*/ 163466 w 163468"/>
                    <a:gd name="connsiteY12" fmla="*/ 133182 h 220696"/>
                    <a:gd name="connsiteX13" fmla="*/ 124682 w 163468"/>
                    <a:gd name="connsiteY13" fmla="*/ 59436 h 22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468" h="220696">
                      <a:moveTo>
                        <a:pt x="124682" y="59436"/>
                      </a:moveTo>
                      <a:cubicBezTo>
                        <a:pt x="118442" y="36458"/>
                        <a:pt x="105631" y="15801"/>
                        <a:pt x="87820" y="0"/>
                      </a:cubicBezTo>
                      <a:lnTo>
                        <a:pt x="49720" y="38100"/>
                      </a:lnTo>
                      <a:cubicBezTo>
                        <a:pt x="65809" y="51246"/>
                        <a:pt x="74973" y="71049"/>
                        <a:pt x="74581" y="91821"/>
                      </a:cubicBezTo>
                      <a:lnTo>
                        <a:pt x="74581" y="98584"/>
                      </a:lnTo>
                      <a:cubicBezTo>
                        <a:pt x="93308" y="98584"/>
                        <a:pt x="108490" y="113766"/>
                        <a:pt x="108490" y="132493"/>
                      </a:cubicBezTo>
                      <a:cubicBezTo>
                        <a:pt x="108490" y="151220"/>
                        <a:pt x="93308" y="166402"/>
                        <a:pt x="74581" y="166402"/>
                      </a:cubicBezTo>
                      <a:lnTo>
                        <a:pt x="6763" y="166402"/>
                      </a:lnTo>
                      <a:lnTo>
                        <a:pt x="0" y="173260"/>
                      </a:lnTo>
                      <a:lnTo>
                        <a:pt x="0" y="213932"/>
                      </a:lnTo>
                      <a:lnTo>
                        <a:pt x="6763" y="220694"/>
                      </a:lnTo>
                      <a:lnTo>
                        <a:pt x="74581" y="220694"/>
                      </a:lnTo>
                      <a:cubicBezTo>
                        <a:pt x="123292" y="221073"/>
                        <a:pt x="163087" y="181893"/>
                        <a:pt x="163466" y="133182"/>
                      </a:cubicBezTo>
                      <a:cubicBezTo>
                        <a:pt x="163696" y="103658"/>
                        <a:pt x="149139" y="75977"/>
                        <a:pt x="124682" y="59436"/>
                      </a:cubicBezTo>
                      <a:close/>
                    </a:path>
                  </a:pathLst>
                </a:custGeom>
                <a:solidFill>
                  <a:srgbClr val="4285F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6D054EB0-2C1B-18BE-EC25-8E27CE49DF56}"/>
                    </a:ext>
                  </a:extLst>
                </p:cNvPr>
                <p:cNvSpPr/>
                <p:nvPr/>
              </p:nvSpPr>
              <p:spPr>
                <a:xfrm>
                  <a:off x="5627399" y="7058796"/>
                  <a:ext cx="121062" cy="57341"/>
                </a:xfrm>
                <a:custGeom>
                  <a:avLst/>
                  <a:gdLst>
                    <a:gd name="connsiteX0" fmla="*/ 53245 w 121062"/>
                    <a:gd name="connsiteY0" fmla="*/ 57341 h 57341"/>
                    <a:gd name="connsiteX1" fmla="*/ 121063 w 121062"/>
                    <a:gd name="connsiteY1" fmla="*/ 57341 h 57341"/>
                    <a:gd name="connsiteX2" fmla="*/ 121063 w 121062"/>
                    <a:gd name="connsiteY2" fmla="*/ 3048 h 57341"/>
                    <a:gd name="connsiteX3" fmla="*/ 53245 w 121062"/>
                    <a:gd name="connsiteY3" fmla="*/ 3048 h 57341"/>
                    <a:gd name="connsiteX4" fmla="*/ 39243 w 121062"/>
                    <a:gd name="connsiteY4" fmla="*/ 0 h 57341"/>
                    <a:gd name="connsiteX5" fmla="*/ 29718 w 121062"/>
                    <a:gd name="connsiteY5" fmla="*/ 2953 h 57341"/>
                    <a:gd name="connsiteX6" fmla="*/ 2381 w 121062"/>
                    <a:gd name="connsiteY6" fmla="*/ 30099 h 57341"/>
                    <a:gd name="connsiteX7" fmla="*/ 0 w 121062"/>
                    <a:gd name="connsiteY7" fmla="*/ 39624 h 57341"/>
                    <a:gd name="connsiteX8" fmla="*/ 53245 w 121062"/>
                    <a:gd name="connsiteY8" fmla="*/ 57341 h 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62" h="57341">
                      <a:moveTo>
                        <a:pt x="53245" y="57341"/>
                      </a:moveTo>
                      <a:lnTo>
                        <a:pt x="121063" y="57341"/>
                      </a:lnTo>
                      <a:lnTo>
                        <a:pt x="121063" y="3048"/>
                      </a:lnTo>
                      <a:lnTo>
                        <a:pt x="53245" y="3048"/>
                      </a:lnTo>
                      <a:cubicBezTo>
                        <a:pt x="48413" y="3047"/>
                        <a:pt x="43638" y="2008"/>
                        <a:pt x="39243" y="0"/>
                      </a:cubicBezTo>
                      <a:lnTo>
                        <a:pt x="29718" y="2953"/>
                      </a:lnTo>
                      <a:lnTo>
                        <a:pt x="2381" y="30099"/>
                      </a:lnTo>
                      <a:lnTo>
                        <a:pt x="0" y="39624"/>
                      </a:lnTo>
                      <a:cubicBezTo>
                        <a:pt x="15330" y="51200"/>
                        <a:pt x="34035" y="57424"/>
                        <a:pt x="53245" y="57341"/>
                      </a:cubicBezTo>
                      <a:close/>
                    </a:path>
                  </a:pathLst>
                </a:custGeom>
                <a:solidFill>
                  <a:srgbClr val="34A853"/>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862C811-980B-4635-3357-D216A8BCD63D}"/>
                    </a:ext>
                  </a:extLst>
                </p:cNvPr>
                <p:cNvSpPr/>
                <p:nvPr/>
              </p:nvSpPr>
              <p:spPr>
                <a:xfrm>
                  <a:off x="5592969" y="6940019"/>
                  <a:ext cx="157969" cy="158115"/>
                </a:xfrm>
                <a:custGeom>
                  <a:avLst/>
                  <a:gdLst>
                    <a:gd name="connsiteX0" fmla="*/ 87675 w 157969"/>
                    <a:gd name="connsiteY0" fmla="*/ 1 h 158115"/>
                    <a:gd name="connsiteX1" fmla="*/ 2 w 157969"/>
                    <a:gd name="connsiteY1" fmla="*/ 88727 h 158115"/>
                    <a:gd name="connsiteX2" fmla="*/ 34430 w 157969"/>
                    <a:gd name="connsiteY2" fmla="*/ 158116 h 158115"/>
                    <a:gd name="connsiteX3" fmla="*/ 73768 w 157969"/>
                    <a:gd name="connsiteY3" fmla="*/ 118777 h 158115"/>
                    <a:gd name="connsiteX4" fmla="*/ 56828 w 157969"/>
                    <a:gd name="connsiteY4" fmla="*/ 73915 h 158115"/>
                    <a:gd name="connsiteX5" fmla="*/ 101691 w 157969"/>
                    <a:gd name="connsiteY5" fmla="*/ 56974 h 158115"/>
                    <a:gd name="connsiteX6" fmla="*/ 118631 w 157969"/>
                    <a:gd name="connsiteY6" fmla="*/ 73915 h 158115"/>
                    <a:gd name="connsiteX7" fmla="*/ 157969 w 157969"/>
                    <a:gd name="connsiteY7" fmla="*/ 34576 h 158115"/>
                    <a:gd name="connsiteX8" fmla="*/ 87675 w 157969"/>
                    <a:gd name="connsiteY8" fmla="*/ 1 h 15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969" h="158115">
                      <a:moveTo>
                        <a:pt x="87675" y="1"/>
                      </a:moveTo>
                      <a:cubicBezTo>
                        <a:pt x="38963" y="292"/>
                        <a:pt x="-289" y="40016"/>
                        <a:pt x="2" y="88727"/>
                      </a:cubicBezTo>
                      <a:cubicBezTo>
                        <a:pt x="164" y="115928"/>
                        <a:pt x="12868" y="141533"/>
                        <a:pt x="34430" y="158116"/>
                      </a:cubicBezTo>
                      <a:lnTo>
                        <a:pt x="73768" y="118777"/>
                      </a:lnTo>
                      <a:cubicBezTo>
                        <a:pt x="56702" y="111067"/>
                        <a:pt x="49117" y="90981"/>
                        <a:pt x="56828" y="73915"/>
                      </a:cubicBezTo>
                      <a:cubicBezTo>
                        <a:pt x="64538" y="56848"/>
                        <a:pt x="84624" y="49264"/>
                        <a:pt x="101691" y="56974"/>
                      </a:cubicBezTo>
                      <a:cubicBezTo>
                        <a:pt x="109211" y="60372"/>
                        <a:pt x="115233" y="66395"/>
                        <a:pt x="118631" y="73915"/>
                      </a:cubicBezTo>
                      <a:lnTo>
                        <a:pt x="157969" y="34576"/>
                      </a:lnTo>
                      <a:cubicBezTo>
                        <a:pt x="141232" y="12695"/>
                        <a:pt x="115223" y="-98"/>
                        <a:pt x="87675" y="1"/>
                      </a:cubicBezTo>
                      <a:close/>
                    </a:path>
                  </a:pathLst>
                </a:custGeom>
                <a:solidFill>
                  <a:srgbClr val="FBBC0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722195C7-D04B-8F1C-305F-092CE45858C5}"/>
                </a:ext>
                <a:ext uri="{C183D7F6-B498-43B3-948B-1728B52AA6E4}">
                  <adec:decorative xmlns:adec="http://schemas.microsoft.com/office/drawing/2017/decorative" val="1"/>
                </a:ext>
              </a:extLst>
            </p:cNvPr>
            <p:cNvGrpSpPr/>
            <p:nvPr/>
          </p:nvGrpSpPr>
          <p:grpSpPr>
            <a:xfrm>
              <a:off x="9228249" y="1249554"/>
              <a:ext cx="677190" cy="377038"/>
              <a:chOff x="10907294" y="2503139"/>
              <a:chExt cx="986546" cy="522588"/>
            </a:xfrm>
          </p:grpSpPr>
          <p:sp>
            <p:nvSpPr>
              <p:cNvPr id="40" name="Freeform 13" title="Icon of a cloud">
                <a:extLst>
                  <a:ext uri="{FF2B5EF4-FFF2-40B4-BE49-F238E27FC236}">
                    <a16:creationId xmlns:a16="http://schemas.microsoft.com/office/drawing/2014/main" id="{B4A8DE59-D11B-0ADF-5492-C1BDEFF20758}"/>
                  </a:ext>
                </a:extLst>
              </p:cNvPr>
              <p:cNvSpPr>
                <a:spLocks noChangeAspect="1"/>
              </p:cNvSpPr>
              <p:nvPr/>
            </p:nvSpPr>
            <p:spPr bwMode="auto">
              <a:xfrm>
                <a:off x="10907294" y="2503139"/>
                <a:ext cx="986546" cy="52258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rgbClr val="0078D4"/>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41" name="Graphic 40">
                <a:extLst>
                  <a:ext uri="{FF2B5EF4-FFF2-40B4-BE49-F238E27FC236}">
                    <a16:creationId xmlns:a16="http://schemas.microsoft.com/office/drawing/2014/main" id="{D12819EA-AEB2-A581-8B1E-B99D08907395}"/>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44459" y="2624870"/>
                <a:ext cx="344538" cy="344538"/>
              </a:xfrm>
              <a:prstGeom prst="rect">
                <a:avLst/>
              </a:prstGeom>
            </p:spPr>
          </p:pic>
        </p:grpSp>
        <p:grpSp>
          <p:nvGrpSpPr>
            <p:cNvPr id="42" name="Group 41">
              <a:extLst>
                <a:ext uri="{FF2B5EF4-FFF2-40B4-BE49-F238E27FC236}">
                  <a16:creationId xmlns:a16="http://schemas.microsoft.com/office/drawing/2014/main" id="{E082D5B6-B101-CD88-CD29-D2F464916BD3}"/>
                </a:ext>
                <a:ext uri="{C183D7F6-B498-43B3-948B-1728B52AA6E4}">
                  <adec:decorative xmlns:adec="http://schemas.microsoft.com/office/drawing/2017/decorative" val="1"/>
                </a:ext>
              </a:extLst>
            </p:cNvPr>
            <p:cNvGrpSpPr/>
            <p:nvPr/>
          </p:nvGrpSpPr>
          <p:grpSpPr>
            <a:xfrm>
              <a:off x="9633397" y="1433242"/>
              <a:ext cx="677190" cy="377038"/>
              <a:chOff x="10907294" y="1467335"/>
              <a:chExt cx="986546" cy="522588"/>
            </a:xfrm>
          </p:grpSpPr>
          <p:sp>
            <p:nvSpPr>
              <p:cNvPr id="43" name="Freeform 13" title="Icon of a cloud">
                <a:extLst>
                  <a:ext uri="{FF2B5EF4-FFF2-40B4-BE49-F238E27FC236}">
                    <a16:creationId xmlns:a16="http://schemas.microsoft.com/office/drawing/2014/main" id="{9F9A1828-BB96-E133-1B49-A3352F313C1C}"/>
                  </a:ext>
                </a:extLst>
              </p:cNvPr>
              <p:cNvSpPr>
                <a:spLocks noChangeAspect="1"/>
              </p:cNvSpPr>
              <p:nvPr/>
            </p:nvSpPr>
            <p:spPr bwMode="auto">
              <a:xfrm>
                <a:off x="10907294" y="1467335"/>
                <a:ext cx="986546" cy="52258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rgbClr val="0078D4"/>
                </a:solidFill>
                <a:prstDash val="solid"/>
                <a:miter lim="800000"/>
                <a:headEnd/>
                <a:tailEnd/>
              </a:ln>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44" name="Graphic 43">
                <a:extLst>
                  <a:ext uri="{FF2B5EF4-FFF2-40B4-BE49-F238E27FC236}">
                    <a16:creationId xmlns:a16="http://schemas.microsoft.com/office/drawing/2014/main" id="{4DFA5736-0327-2EA5-0BEF-924E8DEBA90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87055" y="1678201"/>
                <a:ext cx="427024" cy="255652"/>
              </a:xfrm>
              <a:prstGeom prst="rect">
                <a:avLst/>
              </a:prstGeom>
            </p:spPr>
          </p:pic>
        </p:grpSp>
        <p:sp>
          <p:nvSpPr>
            <p:cNvPr id="45" name="Rectangle: Rounded Corners 44">
              <a:extLst>
                <a:ext uri="{FF2B5EF4-FFF2-40B4-BE49-F238E27FC236}">
                  <a16:creationId xmlns:a16="http://schemas.microsoft.com/office/drawing/2014/main" id="{FB6EFF35-745C-3AB6-F966-17BB92A8BCB9}"/>
                </a:ext>
              </a:extLst>
            </p:cNvPr>
            <p:cNvSpPr/>
            <p:nvPr/>
          </p:nvSpPr>
          <p:spPr bwMode="auto">
            <a:xfrm>
              <a:off x="11195232" y="2898707"/>
              <a:ext cx="722979" cy="752702"/>
            </a:xfrm>
            <a:prstGeom prst="roundRect">
              <a:avLst/>
            </a:prstGeom>
            <a:noFill/>
            <a:ln w="9525"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46" name="Oval 45">
              <a:extLst>
                <a:ext uri="{FF2B5EF4-FFF2-40B4-BE49-F238E27FC236}">
                  <a16:creationId xmlns:a16="http://schemas.microsoft.com/office/drawing/2014/main" id="{A395D24A-8585-A8AE-E1B6-5E16B2F48D95}"/>
                </a:ext>
              </a:extLst>
            </p:cNvPr>
            <p:cNvSpPr/>
            <p:nvPr/>
          </p:nvSpPr>
          <p:spPr bwMode="auto">
            <a:xfrm>
              <a:off x="9770920" y="4198683"/>
              <a:ext cx="914400" cy="91440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grpSp>
          <p:nvGrpSpPr>
            <p:cNvPr id="47" name="Group 46">
              <a:extLst>
                <a:ext uri="{FF2B5EF4-FFF2-40B4-BE49-F238E27FC236}">
                  <a16:creationId xmlns:a16="http://schemas.microsoft.com/office/drawing/2014/main" id="{DD1E8FBE-B28B-16AB-336A-AA3085BD5D99}"/>
                </a:ext>
                <a:ext uri="{C183D7F6-B498-43B3-948B-1728B52AA6E4}">
                  <adec:decorative xmlns:adec="http://schemas.microsoft.com/office/drawing/2017/decorative" val="1"/>
                </a:ext>
              </a:extLst>
            </p:cNvPr>
            <p:cNvGrpSpPr/>
            <p:nvPr/>
          </p:nvGrpSpPr>
          <p:grpSpPr>
            <a:xfrm>
              <a:off x="10066426" y="4346646"/>
              <a:ext cx="322883" cy="661625"/>
              <a:chOff x="1046259" y="4182571"/>
              <a:chExt cx="322883" cy="661625"/>
            </a:xfrm>
          </p:grpSpPr>
          <p:sp>
            <p:nvSpPr>
              <p:cNvPr id="48" name="TextBox 47">
                <a:extLst>
                  <a:ext uri="{FF2B5EF4-FFF2-40B4-BE49-F238E27FC236}">
                    <a16:creationId xmlns:a16="http://schemas.microsoft.com/office/drawing/2014/main" id="{73C40417-95F3-ECAE-2860-2514C08EFFEB}"/>
                  </a:ext>
                </a:extLst>
              </p:cNvPr>
              <p:cNvSpPr txBox="1"/>
              <p:nvPr/>
            </p:nvSpPr>
            <p:spPr>
              <a:xfrm>
                <a:off x="1046259" y="4677997"/>
                <a:ext cx="314189" cy="166199"/>
              </a:xfrm>
              <a:prstGeom prst="rect">
                <a:avLst/>
              </a:prstGeom>
              <a:noFill/>
              <a:ln>
                <a:noFill/>
              </a:ln>
            </p:spPr>
            <p:txBody>
              <a:bodyPr wrap="none" lIns="0" tIns="0" rIns="0" bIns="0">
                <a:spAutoFit/>
              </a:bodyPr>
              <a:lstStyle/>
              <a:p>
                <a:pPr marL="0" marR="0" lvl="0" indent="0" algn="ctr" defTabSz="914139" rtl="0" eaLnBrk="1" fontAlgn="auto" latinLnBrk="0" hangingPunct="1">
                  <a:lnSpc>
                    <a:spcPct val="9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mn-cs"/>
                  </a:rPr>
                  <a:t>User</a:t>
                </a:r>
              </a:p>
            </p:txBody>
          </p:sp>
          <p:sp>
            <p:nvSpPr>
              <p:cNvPr id="49" name="people_4">
                <a:extLst>
                  <a:ext uri="{FF2B5EF4-FFF2-40B4-BE49-F238E27FC236}">
                    <a16:creationId xmlns:a16="http://schemas.microsoft.com/office/drawing/2014/main" id="{BC64F8E0-61F9-1AA9-B025-EA04D5D5825C}"/>
                  </a:ext>
                </a:extLst>
              </p:cNvPr>
              <p:cNvSpPr>
                <a:spLocks noChangeAspect="1" noEditPoints="1"/>
              </p:cNvSpPr>
              <p:nvPr/>
            </p:nvSpPr>
            <p:spPr bwMode="auto">
              <a:xfrm>
                <a:off x="1048412" y="4182571"/>
                <a:ext cx="320730" cy="35857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50" name="Straight Connector 49">
              <a:extLst>
                <a:ext uri="{FF2B5EF4-FFF2-40B4-BE49-F238E27FC236}">
                  <a16:creationId xmlns:a16="http://schemas.microsoft.com/office/drawing/2014/main" id="{06903AE3-96A2-93F1-1E2C-E5B3E042B6C8}"/>
                </a:ext>
              </a:extLst>
            </p:cNvPr>
            <p:cNvCxnSpPr>
              <a:cxnSpLocks/>
              <a:stCxn id="29" idx="3"/>
              <a:endCxn id="45" idx="1"/>
            </p:cNvCxnSpPr>
            <p:nvPr/>
          </p:nvCxnSpPr>
          <p:spPr>
            <a:xfrm>
              <a:off x="11026351" y="3272695"/>
              <a:ext cx="168881" cy="2363"/>
            </a:xfrm>
            <a:prstGeom prst="line">
              <a:avLst/>
            </a:prstGeom>
            <a:noFill/>
            <a:ln w="9525" cap="flat" cmpd="sng" algn="ctr">
              <a:solidFill>
                <a:schemeClr val="bg1">
                  <a:lumMod val="75000"/>
                </a:schemeClr>
              </a:solidFill>
              <a:prstDash val="sysDash"/>
              <a:headEnd type="none" w="med" len="med"/>
              <a:tailEnd type="none" w="med" len="med"/>
            </a:ln>
            <a:effectLst/>
          </p:spPr>
        </p:cxnSp>
        <p:pic>
          <p:nvPicPr>
            <p:cNvPr id="27" name="Graphic 26">
              <a:extLst>
                <a:ext uri="{FF2B5EF4-FFF2-40B4-BE49-F238E27FC236}">
                  <a16:creationId xmlns:a16="http://schemas.microsoft.com/office/drawing/2014/main" id="{BEEB28E1-4743-227E-A3E2-F4CD69739D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700553" y="3159238"/>
              <a:ext cx="216564" cy="216564"/>
            </a:xfrm>
            <a:prstGeom prst="rect">
              <a:avLst/>
            </a:prstGeom>
          </p:spPr>
        </p:pic>
        <p:sp>
          <p:nvSpPr>
            <p:cNvPr id="60" name="Freeform: Shape 59">
              <a:extLst>
                <a:ext uri="{FF2B5EF4-FFF2-40B4-BE49-F238E27FC236}">
                  <a16:creationId xmlns:a16="http://schemas.microsoft.com/office/drawing/2014/main" id="{05AE5B48-905D-B14A-52CF-456AC81C9AEE}"/>
                </a:ext>
              </a:extLst>
            </p:cNvPr>
            <p:cNvSpPr/>
            <p:nvPr/>
          </p:nvSpPr>
          <p:spPr>
            <a:xfrm>
              <a:off x="11416211" y="2995712"/>
              <a:ext cx="281020" cy="263925"/>
            </a:xfrm>
            <a:custGeom>
              <a:avLst/>
              <a:gdLst>
                <a:gd name="connsiteX0" fmla="*/ 795954 w 1592289"/>
                <a:gd name="connsiteY0" fmla="*/ 0 h 1495425"/>
                <a:gd name="connsiteX1" fmla="*/ 988359 w 1592289"/>
                <a:gd name="connsiteY1" fmla="*/ 132398 h 1495425"/>
                <a:gd name="connsiteX2" fmla="*/ 1140759 w 1592289"/>
                <a:gd name="connsiteY2" fmla="*/ 314325 h 1495425"/>
                <a:gd name="connsiteX3" fmla="*/ 1482706 w 1592289"/>
                <a:gd name="connsiteY3" fmla="*/ 720090 h 1495425"/>
                <a:gd name="connsiteX4" fmla="*/ 1592244 w 1592289"/>
                <a:gd name="connsiteY4" fmla="*/ 921068 h 1495425"/>
                <a:gd name="connsiteX5" fmla="*/ 1286491 w 1592289"/>
                <a:gd name="connsiteY5" fmla="*/ 1208723 h 1495425"/>
                <a:gd name="connsiteX6" fmla="*/ 991216 w 1592289"/>
                <a:gd name="connsiteY6" fmla="*/ 1402080 h 1495425"/>
                <a:gd name="connsiteX7" fmla="*/ 860724 w 1592289"/>
                <a:gd name="connsiteY7" fmla="*/ 1484948 h 1495425"/>
                <a:gd name="connsiteX8" fmla="*/ 793096 w 1592289"/>
                <a:gd name="connsiteY8" fmla="*/ 1495425 h 1495425"/>
                <a:gd name="connsiteX9" fmla="*/ 609264 w 1592289"/>
                <a:gd name="connsiteY9" fmla="*/ 1406843 h 1495425"/>
                <a:gd name="connsiteX10" fmla="*/ 14904 w 1592289"/>
                <a:gd name="connsiteY10" fmla="*/ 990600 h 1495425"/>
                <a:gd name="connsiteX11" fmla="*/ 12999 w 1592289"/>
                <a:gd name="connsiteY11" fmla="*/ 847725 h 1495425"/>
                <a:gd name="connsiteX12" fmla="*/ 200641 w 1592289"/>
                <a:gd name="connsiteY12" fmla="*/ 609600 h 1495425"/>
                <a:gd name="connsiteX13" fmla="*/ 571164 w 1592289"/>
                <a:gd name="connsiteY13" fmla="*/ 170498 h 1495425"/>
                <a:gd name="connsiteX14" fmla="*/ 795954 w 1592289"/>
                <a:gd name="connsiteY14" fmla="*/ 0 h 1495425"/>
                <a:gd name="connsiteX15" fmla="*/ 793706 w 1592289"/>
                <a:gd name="connsiteY15" fmla="*/ 80932 h 1495425"/>
                <a:gd name="connsiteX16" fmla="*/ 703561 w 1592289"/>
                <a:gd name="connsiteY16" fmla="*/ 139065 h 1495425"/>
                <a:gd name="connsiteX17" fmla="*/ 395903 w 1592289"/>
                <a:gd name="connsiteY17" fmla="*/ 504825 h 1495425"/>
                <a:gd name="connsiteX18" fmla="*/ 97771 w 1592289"/>
                <a:gd name="connsiteY18" fmla="*/ 861060 h 1495425"/>
                <a:gd name="connsiteX19" fmla="*/ 91103 w 1592289"/>
                <a:gd name="connsiteY19" fmla="*/ 959167 h 1495425"/>
                <a:gd name="connsiteX20" fmla="*/ 424478 w 1592289"/>
                <a:gd name="connsiteY20" fmla="*/ 1182052 h 1495425"/>
                <a:gd name="connsiteX21" fmla="*/ 606406 w 1592289"/>
                <a:gd name="connsiteY21" fmla="*/ 1166812 h 1495425"/>
                <a:gd name="connsiteX22" fmla="*/ 714991 w 1592289"/>
                <a:gd name="connsiteY22" fmla="*/ 1092517 h 1495425"/>
                <a:gd name="connsiteX23" fmla="*/ 484486 w 1592289"/>
                <a:gd name="connsiteY23" fmla="*/ 939165 h 1495425"/>
                <a:gd name="connsiteX24" fmla="*/ 372091 w 1592289"/>
                <a:gd name="connsiteY24" fmla="*/ 861060 h 1495425"/>
                <a:gd name="connsiteX25" fmla="*/ 455911 w 1592289"/>
                <a:gd name="connsiteY25" fmla="*/ 758190 h 1495425"/>
                <a:gd name="connsiteX26" fmla="*/ 634028 w 1592289"/>
                <a:gd name="connsiteY26" fmla="*/ 547687 h 1495425"/>
                <a:gd name="connsiteX27" fmla="*/ 951211 w 1592289"/>
                <a:gd name="connsiteY27" fmla="*/ 280035 h 1495425"/>
                <a:gd name="connsiteX28" fmla="*/ 991216 w 1592289"/>
                <a:gd name="connsiteY28" fmla="*/ 266700 h 1495425"/>
                <a:gd name="connsiteX29" fmla="*/ 937876 w 1592289"/>
                <a:gd name="connsiteY29" fmla="*/ 199072 h 1495425"/>
                <a:gd name="connsiteX30" fmla="*/ 870248 w 1592289"/>
                <a:gd name="connsiteY30" fmla="*/ 117157 h 1495425"/>
                <a:gd name="connsiteX31" fmla="*/ 824528 w 1592289"/>
                <a:gd name="connsiteY31" fmla="*/ 85725 h 1495425"/>
                <a:gd name="connsiteX32" fmla="*/ 793706 w 1592289"/>
                <a:gd name="connsiteY32" fmla="*/ 80932 h 1495425"/>
                <a:gd name="connsiteX33" fmla="*/ 994192 w 1592289"/>
                <a:gd name="connsiteY33" fmla="*/ 359568 h 1495425"/>
                <a:gd name="connsiteX34" fmla="*/ 910253 w 1592289"/>
                <a:gd name="connsiteY34" fmla="*/ 377189 h 1495425"/>
                <a:gd name="connsiteX35" fmla="*/ 1025506 w 1592289"/>
                <a:gd name="connsiteY35" fmla="*/ 629602 h 1495425"/>
                <a:gd name="connsiteX36" fmla="*/ 1208386 w 1592289"/>
                <a:gd name="connsiteY36" fmla="*/ 849629 h 1495425"/>
                <a:gd name="connsiteX37" fmla="*/ 1113136 w 1592289"/>
                <a:gd name="connsiteY37" fmla="*/ 936307 h 1495425"/>
                <a:gd name="connsiteX38" fmla="*/ 634981 w 1592289"/>
                <a:gd name="connsiteY38" fmla="*/ 1247774 h 1495425"/>
                <a:gd name="connsiteX39" fmla="*/ 595928 w 1592289"/>
                <a:gd name="connsiteY39" fmla="*/ 1263014 h 1495425"/>
                <a:gd name="connsiteX40" fmla="*/ 559733 w 1592289"/>
                <a:gd name="connsiteY40" fmla="*/ 1277302 h 1495425"/>
                <a:gd name="connsiteX41" fmla="*/ 652126 w 1592289"/>
                <a:gd name="connsiteY41" fmla="*/ 1339214 h 1495425"/>
                <a:gd name="connsiteX42" fmla="*/ 765473 w 1592289"/>
                <a:gd name="connsiteY42" fmla="*/ 1409699 h 1495425"/>
                <a:gd name="connsiteX43" fmla="*/ 1030268 w 1592289"/>
                <a:gd name="connsiteY43" fmla="*/ 1280159 h 1495425"/>
                <a:gd name="connsiteX44" fmla="*/ 1350308 w 1592289"/>
                <a:gd name="connsiteY44" fmla="*/ 1069657 h 1495425"/>
                <a:gd name="connsiteX45" fmla="*/ 1501756 w 1592289"/>
                <a:gd name="connsiteY45" fmla="*/ 957262 h 1495425"/>
                <a:gd name="connsiteX46" fmla="*/ 1436033 w 1592289"/>
                <a:gd name="connsiteY46" fmla="*/ 789622 h 1495425"/>
                <a:gd name="connsiteX47" fmla="*/ 1272203 w 1592289"/>
                <a:gd name="connsiteY47" fmla="*/ 595312 h 1495425"/>
                <a:gd name="connsiteX48" fmla="*/ 1070273 w 1592289"/>
                <a:gd name="connsiteY48" fmla="*/ 367664 h 1495425"/>
                <a:gd name="connsiteX49" fmla="*/ 994192 w 1592289"/>
                <a:gd name="connsiteY49" fmla="*/ 359568 h 1495425"/>
                <a:gd name="connsiteX50" fmla="*/ 795953 w 1592289"/>
                <a:gd name="connsiteY50" fmla="*/ 485775 h 1495425"/>
                <a:gd name="connsiteX51" fmla="*/ 779760 w 1592289"/>
                <a:gd name="connsiteY51" fmla="*/ 494348 h 1495425"/>
                <a:gd name="connsiteX52" fmla="*/ 638790 w 1592289"/>
                <a:gd name="connsiteY52" fmla="*/ 666750 h 1495425"/>
                <a:gd name="connsiteX53" fmla="*/ 498773 w 1592289"/>
                <a:gd name="connsiteY53" fmla="*/ 841058 h 1495425"/>
                <a:gd name="connsiteX54" fmla="*/ 646410 w 1592289"/>
                <a:gd name="connsiteY54" fmla="*/ 949642 h 1495425"/>
                <a:gd name="connsiteX55" fmla="*/ 800715 w 1592289"/>
                <a:gd name="connsiteY55" fmla="*/ 1044893 h 1495425"/>
                <a:gd name="connsiteX56" fmla="*/ 1094085 w 1592289"/>
                <a:gd name="connsiteY56" fmla="*/ 841058 h 1495425"/>
                <a:gd name="connsiteX57" fmla="*/ 953115 w 1592289"/>
                <a:gd name="connsiteY57" fmla="*/ 666750 h 1495425"/>
                <a:gd name="connsiteX58" fmla="*/ 812145 w 1592289"/>
                <a:gd name="connsiteY58" fmla="*/ 494348 h 1495425"/>
                <a:gd name="connsiteX59" fmla="*/ 795953 w 1592289"/>
                <a:gd name="connsiteY59" fmla="*/ 485775 h 149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592289" h="1495425">
                  <a:moveTo>
                    <a:pt x="795954" y="0"/>
                  </a:moveTo>
                  <a:cubicBezTo>
                    <a:pt x="860724" y="0"/>
                    <a:pt x="901681" y="27623"/>
                    <a:pt x="988359" y="132398"/>
                  </a:cubicBezTo>
                  <a:cubicBezTo>
                    <a:pt x="1025506" y="177165"/>
                    <a:pt x="1094086" y="259080"/>
                    <a:pt x="1140759" y="314325"/>
                  </a:cubicBezTo>
                  <a:cubicBezTo>
                    <a:pt x="1245534" y="438150"/>
                    <a:pt x="1366501" y="581978"/>
                    <a:pt x="1482706" y="720090"/>
                  </a:cubicBezTo>
                  <a:cubicBezTo>
                    <a:pt x="1579861" y="835343"/>
                    <a:pt x="1593196" y="861060"/>
                    <a:pt x="1592244" y="921068"/>
                  </a:cubicBezTo>
                  <a:cubicBezTo>
                    <a:pt x="1591291" y="1005840"/>
                    <a:pt x="1574146" y="1021080"/>
                    <a:pt x="1286491" y="1208723"/>
                  </a:cubicBezTo>
                  <a:cubicBezTo>
                    <a:pt x="1184574" y="1275398"/>
                    <a:pt x="1051224" y="1362075"/>
                    <a:pt x="991216" y="1402080"/>
                  </a:cubicBezTo>
                  <a:cubicBezTo>
                    <a:pt x="931209" y="1441133"/>
                    <a:pt x="872154" y="1478280"/>
                    <a:pt x="860724" y="1484948"/>
                  </a:cubicBezTo>
                  <a:cubicBezTo>
                    <a:pt x="849294" y="1490663"/>
                    <a:pt x="818814" y="1495425"/>
                    <a:pt x="793096" y="1495425"/>
                  </a:cubicBezTo>
                  <a:cubicBezTo>
                    <a:pt x="749281" y="1495425"/>
                    <a:pt x="734994" y="1487805"/>
                    <a:pt x="609264" y="1406843"/>
                  </a:cubicBezTo>
                  <a:cubicBezTo>
                    <a:pt x="62529" y="1053465"/>
                    <a:pt x="38716" y="1035368"/>
                    <a:pt x="14904" y="990600"/>
                  </a:cubicBezTo>
                  <a:cubicBezTo>
                    <a:pt x="-4146" y="953453"/>
                    <a:pt x="-5099" y="889635"/>
                    <a:pt x="12999" y="847725"/>
                  </a:cubicBezTo>
                  <a:cubicBezTo>
                    <a:pt x="20619" y="829628"/>
                    <a:pt x="105391" y="721995"/>
                    <a:pt x="200641" y="609600"/>
                  </a:cubicBezTo>
                  <a:cubicBezTo>
                    <a:pt x="401619" y="373380"/>
                    <a:pt x="435909" y="332423"/>
                    <a:pt x="571164" y="170498"/>
                  </a:cubicBezTo>
                  <a:cubicBezTo>
                    <a:pt x="690226" y="27623"/>
                    <a:pt x="727374" y="0"/>
                    <a:pt x="795954" y="0"/>
                  </a:cubicBezTo>
                  <a:close/>
                  <a:moveTo>
                    <a:pt x="793706" y="80932"/>
                  </a:moveTo>
                  <a:cubicBezTo>
                    <a:pt x="763390" y="82093"/>
                    <a:pt x="734279" y="101203"/>
                    <a:pt x="703561" y="139065"/>
                  </a:cubicBezTo>
                  <a:cubicBezTo>
                    <a:pt x="660698" y="192405"/>
                    <a:pt x="490201" y="395287"/>
                    <a:pt x="395903" y="504825"/>
                  </a:cubicBezTo>
                  <a:cubicBezTo>
                    <a:pt x="297796" y="620077"/>
                    <a:pt x="126346" y="824865"/>
                    <a:pt x="97771" y="861060"/>
                  </a:cubicBezTo>
                  <a:cubicBezTo>
                    <a:pt x="73006" y="892492"/>
                    <a:pt x="71101" y="929640"/>
                    <a:pt x="91103" y="959167"/>
                  </a:cubicBezTo>
                  <a:cubicBezTo>
                    <a:pt x="108248" y="982980"/>
                    <a:pt x="367328" y="1156335"/>
                    <a:pt x="424478" y="1182052"/>
                  </a:cubicBezTo>
                  <a:cubicBezTo>
                    <a:pt x="484486" y="1208722"/>
                    <a:pt x="532111" y="1204912"/>
                    <a:pt x="606406" y="1166812"/>
                  </a:cubicBezTo>
                  <a:cubicBezTo>
                    <a:pt x="674986" y="1132522"/>
                    <a:pt x="722611" y="1099185"/>
                    <a:pt x="714991" y="1092517"/>
                  </a:cubicBezTo>
                  <a:cubicBezTo>
                    <a:pt x="703561" y="1083945"/>
                    <a:pt x="586403" y="1005840"/>
                    <a:pt x="484486" y="939165"/>
                  </a:cubicBezTo>
                  <a:cubicBezTo>
                    <a:pt x="422573" y="899160"/>
                    <a:pt x="372091" y="863917"/>
                    <a:pt x="372091" y="861060"/>
                  </a:cubicBezTo>
                  <a:cubicBezTo>
                    <a:pt x="372091" y="858202"/>
                    <a:pt x="409238" y="811530"/>
                    <a:pt x="455911" y="758190"/>
                  </a:cubicBezTo>
                  <a:cubicBezTo>
                    <a:pt x="501631" y="704850"/>
                    <a:pt x="581641" y="610552"/>
                    <a:pt x="634028" y="547687"/>
                  </a:cubicBezTo>
                  <a:cubicBezTo>
                    <a:pt x="817861" y="327660"/>
                    <a:pt x="856913" y="295275"/>
                    <a:pt x="951211" y="280035"/>
                  </a:cubicBezTo>
                  <a:cubicBezTo>
                    <a:pt x="973118" y="276225"/>
                    <a:pt x="991216" y="270510"/>
                    <a:pt x="991216" y="266700"/>
                  </a:cubicBezTo>
                  <a:cubicBezTo>
                    <a:pt x="991216" y="263842"/>
                    <a:pt x="967403" y="233362"/>
                    <a:pt x="937876" y="199072"/>
                  </a:cubicBezTo>
                  <a:cubicBezTo>
                    <a:pt x="908348" y="165735"/>
                    <a:pt x="877868" y="128587"/>
                    <a:pt x="870248" y="117157"/>
                  </a:cubicBezTo>
                  <a:cubicBezTo>
                    <a:pt x="862628" y="105727"/>
                    <a:pt x="841673" y="91440"/>
                    <a:pt x="824528" y="85725"/>
                  </a:cubicBezTo>
                  <a:cubicBezTo>
                    <a:pt x="814051" y="82153"/>
                    <a:pt x="803811" y="80545"/>
                    <a:pt x="793706" y="80932"/>
                  </a:cubicBezTo>
                  <a:close/>
                  <a:moveTo>
                    <a:pt x="994192" y="359568"/>
                  </a:moveTo>
                  <a:cubicBezTo>
                    <a:pt x="962403" y="361473"/>
                    <a:pt x="929303" y="367664"/>
                    <a:pt x="910253" y="377189"/>
                  </a:cubicBezTo>
                  <a:cubicBezTo>
                    <a:pt x="840721" y="411479"/>
                    <a:pt x="838816" y="406717"/>
                    <a:pt x="1025506" y="629602"/>
                  </a:cubicBezTo>
                  <a:cubicBezTo>
                    <a:pt x="1118851" y="741997"/>
                    <a:pt x="1201718" y="841057"/>
                    <a:pt x="1208386" y="849629"/>
                  </a:cubicBezTo>
                  <a:cubicBezTo>
                    <a:pt x="1219816" y="863917"/>
                    <a:pt x="1208386" y="873442"/>
                    <a:pt x="1113136" y="936307"/>
                  </a:cubicBezTo>
                  <a:cubicBezTo>
                    <a:pt x="718801" y="1195387"/>
                    <a:pt x="637838" y="1247774"/>
                    <a:pt x="634981" y="1247774"/>
                  </a:cubicBezTo>
                  <a:cubicBezTo>
                    <a:pt x="633076" y="1247774"/>
                    <a:pt x="615931" y="1254442"/>
                    <a:pt x="595928" y="1263014"/>
                  </a:cubicBezTo>
                  <a:lnTo>
                    <a:pt x="559733" y="1277302"/>
                  </a:lnTo>
                  <a:lnTo>
                    <a:pt x="652126" y="1339214"/>
                  </a:lnTo>
                  <a:cubicBezTo>
                    <a:pt x="703561" y="1373504"/>
                    <a:pt x="754043" y="1404937"/>
                    <a:pt x="765473" y="1409699"/>
                  </a:cubicBezTo>
                  <a:cubicBezTo>
                    <a:pt x="806431" y="1425892"/>
                    <a:pt x="813098" y="1423034"/>
                    <a:pt x="1030268" y="1280159"/>
                  </a:cubicBezTo>
                  <a:cubicBezTo>
                    <a:pt x="1132186" y="1213484"/>
                    <a:pt x="1276013" y="1119187"/>
                    <a:pt x="1350308" y="1069657"/>
                  </a:cubicBezTo>
                  <a:cubicBezTo>
                    <a:pt x="1425556" y="1021079"/>
                    <a:pt x="1493183" y="970597"/>
                    <a:pt x="1501756" y="957262"/>
                  </a:cubicBezTo>
                  <a:cubicBezTo>
                    <a:pt x="1527473" y="917257"/>
                    <a:pt x="1512233" y="879157"/>
                    <a:pt x="1436033" y="789622"/>
                  </a:cubicBezTo>
                  <a:cubicBezTo>
                    <a:pt x="1398886" y="744854"/>
                    <a:pt x="1324591" y="657224"/>
                    <a:pt x="1272203" y="595312"/>
                  </a:cubicBezTo>
                  <a:cubicBezTo>
                    <a:pt x="1126471" y="421957"/>
                    <a:pt x="1086466" y="377189"/>
                    <a:pt x="1070273" y="367664"/>
                  </a:cubicBezTo>
                  <a:cubicBezTo>
                    <a:pt x="1056462" y="360044"/>
                    <a:pt x="1025982" y="357663"/>
                    <a:pt x="994192" y="359568"/>
                  </a:cubicBezTo>
                  <a:close/>
                  <a:moveTo>
                    <a:pt x="795953" y="485775"/>
                  </a:moveTo>
                  <a:cubicBezTo>
                    <a:pt x="789285" y="485775"/>
                    <a:pt x="781665" y="489585"/>
                    <a:pt x="779760" y="494348"/>
                  </a:cubicBezTo>
                  <a:cubicBezTo>
                    <a:pt x="778808" y="499110"/>
                    <a:pt x="714990" y="576263"/>
                    <a:pt x="638790" y="666750"/>
                  </a:cubicBezTo>
                  <a:cubicBezTo>
                    <a:pt x="562590" y="756285"/>
                    <a:pt x="499725" y="835342"/>
                    <a:pt x="498773" y="841058"/>
                  </a:cubicBezTo>
                  <a:cubicBezTo>
                    <a:pt x="496868" y="847725"/>
                    <a:pt x="563543" y="896303"/>
                    <a:pt x="646410" y="949642"/>
                  </a:cubicBezTo>
                  <a:cubicBezTo>
                    <a:pt x="728325" y="1003935"/>
                    <a:pt x="797858" y="1046797"/>
                    <a:pt x="800715" y="1044893"/>
                  </a:cubicBezTo>
                  <a:cubicBezTo>
                    <a:pt x="852150" y="1019175"/>
                    <a:pt x="1095038" y="849630"/>
                    <a:pt x="1094085" y="841058"/>
                  </a:cubicBezTo>
                  <a:cubicBezTo>
                    <a:pt x="1092180" y="835342"/>
                    <a:pt x="1029315" y="756285"/>
                    <a:pt x="953115" y="666750"/>
                  </a:cubicBezTo>
                  <a:cubicBezTo>
                    <a:pt x="876915" y="576263"/>
                    <a:pt x="814050" y="499110"/>
                    <a:pt x="812145" y="494348"/>
                  </a:cubicBezTo>
                  <a:cubicBezTo>
                    <a:pt x="810240" y="489585"/>
                    <a:pt x="802620" y="485775"/>
                    <a:pt x="795953" y="485775"/>
                  </a:cubicBezTo>
                  <a:close/>
                </a:path>
              </a:pathLst>
            </a:custGeom>
            <a:solidFill>
              <a:schemeClr val="tx1"/>
            </a:solidFill>
            <a:ln w="309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9" name="TextBox 78">
            <a:extLst>
              <a:ext uri="{FF2B5EF4-FFF2-40B4-BE49-F238E27FC236}">
                <a16:creationId xmlns:a16="http://schemas.microsoft.com/office/drawing/2014/main" id="{BB821B56-078E-E996-5110-8154E965A6DC}"/>
              </a:ext>
            </a:extLst>
          </p:cNvPr>
          <p:cNvSpPr txBox="1"/>
          <p:nvPr/>
        </p:nvSpPr>
        <p:spPr>
          <a:xfrm>
            <a:off x="680626" y="5851519"/>
            <a:ext cx="2678546" cy="1384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83000">
                      <a:srgbClr val="282828"/>
                    </a:gs>
                    <a:gs pos="100000">
                      <a:srgbClr val="282828"/>
                    </a:gs>
                  </a:gsLst>
                </a:gradFill>
                <a:effectLst/>
                <a:uLnTx/>
                <a:uFillTx/>
                <a:latin typeface="Segoe UI"/>
                <a:ea typeface="+mn-ea"/>
                <a:cs typeface="+mn-cs"/>
              </a:rPr>
              <a:t>*Roadmap – all timelines are subject to change</a:t>
            </a:r>
          </a:p>
        </p:txBody>
      </p:sp>
      <p:grpSp>
        <p:nvGrpSpPr>
          <p:cNvPr id="51" name="Group 50" descr="Adaptive identity-centric Zero Trust Network Access (ZTNA)&#10;">
            <a:extLst>
              <a:ext uri="{FF2B5EF4-FFF2-40B4-BE49-F238E27FC236}">
                <a16:creationId xmlns:a16="http://schemas.microsoft.com/office/drawing/2014/main" id="{4C80BE21-BE82-F73B-58A1-B0765CE07CFF}"/>
              </a:ext>
            </a:extLst>
          </p:cNvPr>
          <p:cNvGrpSpPr/>
          <p:nvPr/>
        </p:nvGrpSpPr>
        <p:grpSpPr>
          <a:xfrm>
            <a:off x="1" y="6170794"/>
            <a:ext cx="12192001" cy="715792"/>
            <a:chOff x="1" y="6170794"/>
            <a:chExt cx="12192001" cy="715792"/>
          </a:xfrm>
          <a:solidFill>
            <a:srgbClr val="0078D4"/>
          </a:solidFill>
        </p:grpSpPr>
        <p:sp>
          <p:nvSpPr>
            <p:cNvPr id="59" name="Rectangle: Single Corner Rounded 58">
              <a:extLst>
                <a:ext uri="{FF2B5EF4-FFF2-40B4-BE49-F238E27FC236}">
                  <a16:creationId xmlns:a16="http://schemas.microsoft.com/office/drawing/2014/main" id="{D4ED4F46-D6A5-DA0E-A28F-1D62916FDC72}"/>
                </a:ext>
                <a:ext uri="{C183D7F6-B498-43B3-948B-1728B52AA6E4}">
                  <adec:decorative xmlns:adec="http://schemas.microsoft.com/office/drawing/2017/decorative" val="1"/>
                </a:ext>
              </a:extLst>
            </p:cNvPr>
            <p:cNvSpPr/>
            <p:nvPr/>
          </p:nvSpPr>
          <p:spPr bwMode="auto">
            <a:xfrm>
              <a:off x="1" y="6170794"/>
              <a:ext cx="12192001" cy="715792"/>
            </a:xfrm>
            <a:prstGeom prst="round1Rect">
              <a:avLst>
                <a:gd name="adj" fmla="val 5000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CBEDE5CA-1C39-676D-9235-3C38F2D45C87}"/>
                </a:ext>
              </a:extLst>
            </p:cNvPr>
            <p:cNvSpPr txBox="1"/>
            <p:nvPr/>
          </p:nvSpPr>
          <p:spPr>
            <a:xfrm>
              <a:off x="510556" y="6328635"/>
              <a:ext cx="11170890" cy="400110"/>
            </a:xfrm>
            <a:prstGeom prst="rect">
              <a:avLst/>
            </a:prstGeom>
            <a:noFill/>
            <a:ln>
              <a:noFill/>
            </a:ln>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Light"/>
                </a:rPr>
                <a:t>Adaptive </a:t>
              </a:r>
              <a:r>
                <a:rPr kumimoji="0" lang="en-US" sz="2000" b="1" i="0" u="none" strike="noStrike" kern="1200" cap="none" spc="0" normalizeH="0" baseline="0" noProof="0">
                  <a:ln>
                    <a:noFill/>
                  </a:ln>
                  <a:gradFill>
                    <a:gsLst>
                      <a:gs pos="83000">
                        <a:srgbClr val="FFFFFF"/>
                      </a:gs>
                      <a:gs pos="100000">
                        <a:srgbClr val="FFFFFF"/>
                      </a:gs>
                    </a:gsLst>
                    <a:lin ang="5400000" scaled="1"/>
                  </a:gradFill>
                  <a:effectLst/>
                  <a:uLnTx/>
                  <a:uFillTx/>
                  <a:latin typeface="Segoe UI"/>
                  <a:ea typeface="+mn-ea"/>
                  <a:cs typeface="Segoe UI Semibold"/>
                </a:rPr>
                <a:t>identity-centric</a:t>
              </a:r>
              <a:r>
                <a:rPr kumimoji="0" lang="en-US" sz="2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Semibold"/>
                </a:rPr>
                <a:t> </a:t>
              </a:r>
              <a:r>
                <a:rPr kumimoji="0" lang="en-US" sz="20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Segoe UI Light"/>
                </a:rPr>
                <a:t>Zero Trust Network Access (ZTNA)</a:t>
              </a:r>
            </a:p>
          </p:txBody>
        </p:sp>
      </p:grpSp>
    </p:spTree>
    <p:extLst>
      <p:ext uri="{BB962C8B-B14F-4D97-AF65-F5344CB8AC3E}">
        <p14:creationId xmlns:p14="http://schemas.microsoft.com/office/powerpoint/2010/main" val="2903247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nodeType="withEffect">
                                  <p:stCondLst>
                                    <p:cond delay="0"/>
                                  </p:stCondLst>
                                  <p:childTnLst>
                                    <p:animMotion origin="layout" path="M -3.125E-6 2.22222E-6 L 0.02995 -0.00023 " pathEditMode="relative" rAng="0" ptsTypes="AA">
                                      <p:cBhvr>
                                        <p:cTn id="9" dur="700" spd="-100000" fill="hold"/>
                                        <p:tgtEl>
                                          <p:spTgt spid="61"/>
                                        </p:tgtEl>
                                        <p:attrNameLst>
                                          <p:attrName>ppt_x</p:attrName>
                                          <p:attrName>ppt_y</p:attrName>
                                        </p:attrNameLst>
                                      </p:cBhvr>
                                      <p:rCtr x="1497" y="-23"/>
                                    </p:animMotion>
                                  </p:childTnLst>
                                </p:cTn>
                              </p:par>
                              <p:par>
                                <p:cTn id="10" presetID="10" presetClass="entr" presetSubtype="0" fill="hold" grpId="0"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42" presetClass="path" presetSubtype="0" decel="100000" fill="hold" grpId="1" nodeType="withEffect">
                                  <p:stCondLst>
                                    <p:cond delay="0"/>
                                  </p:stCondLst>
                                  <p:childTnLst>
                                    <p:animMotion origin="layout" path="M 1.25E-6 2.59259E-6 L -0.00013 0.05046 " pathEditMode="relative" rAng="0" ptsTypes="AA">
                                      <p:cBhvr>
                                        <p:cTn id="14" dur="700" spd="-100000" fill="hold"/>
                                        <p:tgtEl>
                                          <p:spTgt spid="53"/>
                                        </p:tgtEl>
                                        <p:attrNameLst>
                                          <p:attrName>ppt_x</p:attrName>
                                          <p:attrName>ppt_y</p:attrName>
                                        </p:attrNameLst>
                                      </p:cBhvr>
                                      <p:rCtr x="-13" y="2523"/>
                                    </p:animMotion>
                                  </p:childTnLst>
                                </p:cTn>
                              </p:par>
                              <p:par>
                                <p:cTn id="15" presetID="10"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grpId="1" nodeType="withEffect">
                                  <p:stCondLst>
                                    <p:cond delay="0"/>
                                  </p:stCondLst>
                                  <p:childTnLst>
                                    <p:animMotion origin="layout" path="M 1.25E-6 2.59259E-6 L -0.00013 0.05046 " pathEditMode="relative" rAng="0" ptsTypes="AA">
                                      <p:cBhvr>
                                        <p:cTn id="19" dur="700" spd="-100000" fill="hold"/>
                                        <p:tgtEl>
                                          <p:spTgt spid="54"/>
                                        </p:tgtEl>
                                        <p:attrNameLst>
                                          <p:attrName>ppt_x</p:attrName>
                                          <p:attrName>ppt_y</p:attrName>
                                        </p:attrNameLst>
                                      </p:cBhvr>
                                      <p:rCtr x="-13" y="2523"/>
                                    </p:animMotion>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42" presetClass="path" presetSubtype="0" decel="100000" fill="hold" grpId="1" nodeType="withEffect">
                                  <p:stCondLst>
                                    <p:cond delay="0"/>
                                  </p:stCondLst>
                                  <p:childTnLst>
                                    <p:animMotion origin="layout" path="M 1.25E-6 2.59259E-6 L -0.00013 0.05046 " pathEditMode="relative" rAng="0" ptsTypes="AA">
                                      <p:cBhvr>
                                        <p:cTn id="24" dur="700" spd="-100000" fill="hold"/>
                                        <p:tgtEl>
                                          <p:spTgt spid="55"/>
                                        </p:tgtEl>
                                        <p:attrNameLst>
                                          <p:attrName>ppt_x</p:attrName>
                                          <p:attrName>ppt_y</p:attrName>
                                        </p:attrNameLst>
                                      </p:cBhvr>
                                      <p:rCtr x="-13" y="2523"/>
                                    </p:animMotion>
                                  </p:childTnLst>
                                </p:cTn>
                              </p:par>
                              <p:par>
                                <p:cTn id="25" presetID="10"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fade">
                                      <p:cBhvr>
                                        <p:cTn id="27" dur="500"/>
                                        <p:tgtEl>
                                          <p:spTgt spid="56"/>
                                        </p:tgtEl>
                                      </p:cBhvr>
                                    </p:animEffect>
                                  </p:childTnLst>
                                </p:cTn>
                              </p:par>
                              <p:par>
                                <p:cTn id="28" presetID="42" presetClass="path" presetSubtype="0" decel="100000" fill="hold" grpId="1" nodeType="withEffect">
                                  <p:stCondLst>
                                    <p:cond delay="0"/>
                                  </p:stCondLst>
                                  <p:childTnLst>
                                    <p:animMotion origin="layout" path="M 1.25E-6 2.59259E-6 L -0.00013 0.05046 " pathEditMode="relative" rAng="0" ptsTypes="AA">
                                      <p:cBhvr>
                                        <p:cTn id="29" dur="700" spd="-100000" fill="hold"/>
                                        <p:tgtEl>
                                          <p:spTgt spid="56"/>
                                        </p:tgtEl>
                                        <p:attrNameLst>
                                          <p:attrName>ppt_x</p:attrName>
                                          <p:attrName>ppt_y</p:attrName>
                                        </p:attrNameLst>
                                      </p:cBhvr>
                                      <p:rCtr x="-13" y="2523"/>
                                    </p:animMotion>
                                  </p:childTnLst>
                                </p:cTn>
                              </p:par>
                              <p:par>
                                <p:cTn id="30" presetID="1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42" presetClass="path" presetSubtype="0" decel="100000" fill="hold" grpId="1" nodeType="withEffect">
                                  <p:stCondLst>
                                    <p:cond delay="0"/>
                                  </p:stCondLst>
                                  <p:childTnLst>
                                    <p:animMotion origin="layout" path="M -4.79167E-6 -4.81481E-6 L -0.00013 0.05047 " pathEditMode="relative" rAng="0" ptsTypes="AA">
                                      <p:cBhvr>
                                        <p:cTn id="34" dur="700" spd="-100000" fill="hold"/>
                                        <p:tgtEl>
                                          <p:spTgt spid="57"/>
                                        </p:tgtEl>
                                        <p:attrNameLst>
                                          <p:attrName>ppt_x</p:attrName>
                                          <p:attrName>ppt_y</p:attrName>
                                        </p:attrNameLst>
                                      </p:cBhvr>
                                      <p:rCtr x="-13" y="2523"/>
                                    </p:animMotion>
                                  </p:childTnLst>
                                </p:cTn>
                              </p:par>
                              <p:par>
                                <p:cTn id="35" presetID="2" presetClass="entr" presetSubtype="4" decel="10000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fill="hold"/>
                                        <p:tgtEl>
                                          <p:spTgt spid="51"/>
                                        </p:tgtEl>
                                        <p:attrNameLst>
                                          <p:attrName>ppt_x</p:attrName>
                                        </p:attrNameLst>
                                      </p:cBhvr>
                                      <p:tavLst>
                                        <p:tav tm="0">
                                          <p:val>
                                            <p:strVal val="#ppt_x"/>
                                          </p:val>
                                        </p:tav>
                                        <p:tav tm="100000">
                                          <p:val>
                                            <p:strVal val="#ppt_x"/>
                                          </p:val>
                                        </p:tav>
                                      </p:tavLst>
                                    </p:anim>
                                    <p:anim calcmode="lin" valueType="num">
                                      <p:cBhvr additive="base">
                                        <p:cTn id="38" dur="500" fill="hold"/>
                                        <p:tgtEl>
                                          <p:spTgt spid="51"/>
                                        </p:tgtEl>
                                        <p:attrNameLst>
                                          <p:attrName>ppt_y</p:attrName>
                                        </p:attrNameLst>
                                      </p:cBhvr>
                                      <p:tavLst>
                                        <p:tav tm="0">
                                          <p:val>
                                            <p:strVal val="1+#ppt_h/2"/>
                                          </p:val>
                                        </p:tav>
                                        <p:tav tm="100000">
                                          <p:val>
                                            <p:strVal val="#ppt_y"/>
                                          </p:val>
                                        </p:tav>
                                      </p:tavLst>
                                    </p:anim>
                                  </p:childTnLst>
                                </p:cTn>
                              </p:par>
                              <p:par>
                                <p:cTn id="39" presetID="10"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3" grpId="1"/>
      <p:bldP spid="54" grpId="0"/>
      <p:bldP spid="54" grpId="1"/>
      <p:bldP spid="55" grpId="0"/>
      <p:bldP spid="55" grpId="1"/>
      <p:bldP spid="56" grpId="0"/>
      <p:bldP spid="56" grpId="1"/>
      <p:bldP spid="57" grpId="0"/>
      <p:bldP spid="57" grpId="1"/>
      <p:bldP spid="7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DD13879E-F338-BD5F-B2BD-E38C4F03E9C3}"/>
              </a:ext>
              <a:ext uri="{C183D7F6-B498-43B3-948B-1728B52AA6E4}">
                <adec:decorative xmlns:adec="http://schemas.microsoft.com/office/drawing/2017/decorative" val="1"/>
              </a:ext>
            </a:extLst>
          </p:cNvPr>
          <p:cNvSpPr/>
          <p:nvPr/>
        </p:nvSpPr>
        <p:spPr bwMode="auto">
          <a:xfrm>
            <a:off x="0" y="1436914"/>
            <a:ext cx="12192000" cy="5421086"/>
          </a:xfrm>
          <a:prstGeom prst="round2SameRect">
            <a:avLst>
              <a:gd name="adj1" fmla="val 10881"/>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1910A71-43AC-361C-7F9D-A5430E006F15}"/>
              </a:ext>
            </a:extLst>
          </p:cNvPr>
          <p:cNvSpPr>
            <a:spLocks noGrp="1"/>
          </p:cNvSpPr>
          <p:nvPr>
            <p:ph type="title"/>
          </p:nvPr>
        </p:nvSpPr>
        <p:spPr>
          <a:xfrm>
            <a:off x="588263" y="457200"/>
            <a:ext cx="11018520" cy="984885"/>
          </a:xfrm>
        </p:spPr>
        <p:txBody>
          <a:bodyPr/>
          <a:lstStyle/>
          <a:p>
            <a:r>
              <a:rPr lang="en-US" noProof="0"/>
              <a:t>Key capabilities</a:t>
            </a:r>
            <a:br>
              <a:rPr lang="en-US" noProof="0"/>
            </a:br>
            <a:endParaRPr lang="en-US"/>
          </a:p>
        </p:txBody>
      </p:sp>
      <p:sp>
        <p:nvSpPr>
          <p:cNvPr id="14" name="Rectangle: Rounded Corners 13">
            <a:extLst>
              <a:ext uri="{FF2B5EF4-FFF2-40B4-BE49-F238E27FC236}">
                <a16:creationId xmlns:a16="http://schemas.microsoft.com/office/drawing/2014/main" id="{50069981-E817-F176-29DD-93B71581942B}"/>
              </a:ext>
            </a:extLst>
          </p:cNvPr>
          <p:cNvSpPr/>
          <p:nvPr/>
        </p:nvSpPr>
        <p:spPr bwMode="auto">
          <a:xfrm>
            <a:off x="359682" y="2191656"/>
            <a:ext cx="2188937" cy="3523343"/>
          </a:xfrm>
          <a:prstGeom prst="roundRect">
            <a:avLst>
              <a:gd name="adj" fmla="val 56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t>Quick </a:t>
            </a:r>
            <a:b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br>
            <a: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t>Access</a:t>
            </a:r>
          </a:p>
          <a:p>
            <a:pPr marL="0" marR="0" lvl="0" indent="0" algn="l" defTabSz="932472" rtl="0" eaLnBrk="1" fontAlgn="base" latinLnBrk="0" hangingPunct="1">
              <a:lnSpc>
                <a:spcPct val="100000"/>
              </a:lnSpc>
              <a:spcBef>
                <a:spcPts val="2500"/>
              </a:spcBef>
              <a:spcAft>
                <a:spcPct val="0"/>
              </a:spcAft>
              <a:buClrTx/>
              <a:buSzTx/>
              <a:buFontTx/>
              <a:buNone/>
              <a:tabLst/>
              <a:defRPr/>
            </a:pPr>
            <a: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Easy migration from VPNs to Zero Trust Network Access to all private apps with Quick Access policy</a:t>
            </a:r>
            <a:endPar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3D158541-F2D4-41BD-7044-D9F3C7387D25}"/>
              </a:ext>
            </a:extLst>
          </p:cNvPr>
          <p:cNvSpPr/>
          <p:nvPr/>
        </p:nvSpPr>
        <p:spPr bwMode="auto">
          <a:xfrm>
            <a:off x="2680607" y="2191657"/>
            <a:ext cx="2188937" cy="3523342"/>
          </a:xfrm>
          <a:prstGeom prst="roundRect">
            <a:avLst>
              <a:gd name="adj" fmla="val 56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t>App </a:t>
            </a:r>
            <a:b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br>
            <a: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t>discovery</a:t>
            </a:r>
          </a:p>
          <a:p>
            <a:pPr marL="0" marR="0" lvl="0" indent="0" algn="l" defTabSz="932472" rtl="0" eaLnBrk="1" fontAlgn="base" latinLnBrk="0" hangingPunct="1">
              <a:lnSpc>
                <a:spcPct val="100000"/>
              </a:lnSpc>
              <a:spcBef>
                <a:spcPts val="2500"/>
              </a:spcBef>
              <a:spcAft>
                <a:spcPct val="0"/>
              </a:spcAft>
              <a:buClrTx/>
              <a:buSzTx/>
              <a:buFontTx/>
              <a:buNone/>
              <a:tabLst/>
              <a:defRPr/>
            </a:pPr>
            <a: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Discover apps and onboard/register them in Microsoft </a:t>
            </a:r>
            <a:r>
              <a:rPr kumimoji="0" lang="en-US" sz="1400" b="0" i="0" u="none" strike="noStrike" kern="1200" cap="none" spc="0" normalizeH="0" baseline="0" noProof="0" err="1">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Entra</a:t>
            </a:r>
            <a: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 ID</a:t>
            </a:r>
          </a:p>
        </p:txBody>
      </p:sp>
      <p:sp>
        <p:nvSpPr>
          <p:cNvPr id="16" name="Rectangle: Rounded Corners 15">
            <a:extLst>
              <a:ext uri="{FF2B5EF4-FFF2-40B4-BE49-F238E27FC236}">
                <a16:creationId xmlns:a16="http://schemas.microsoft.com/office/drawing/2014/main" id="{A17E1ECC-6B49-9839-B3F1-66C41E1330AF}"/>
              </a:ext>
            </a:extLst>
          </p:cNvPr>
          <p:cNvSpPr/>
          <p:nvPr/>
        </p:nvSpPr>
        <p:spPr bwMode="auto">
          <a:xfrm>
            <a:off x="5001532" y="2191657"/>
            <a:ext cx="2188937" cy="3523342"/>
          </a:xfrm>
          <a:prstGeom prst="roundRect">
            <a:avLst>
              <a:gd name="adj" fmla="val 56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t>Per app</a:t>
            </a:r>
            <a:b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br>
            <a: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t>access</a:t>
            </a:r>
          </a:p>
          <a:p>
            <a:pPr marL="0" marR="0" lvl="0" indent="0" algn="l" defTabSz="932472" rtl="0" eaLnBrk="1" fontAlgn="base" latinLnBrk="0" hangingPunct="1">
              <a:lnSpc>
                <a:spcPct val="100000"/>
              </a:lnSpc>
              <a:spcBef>
                <a:spcPts val="2500"/>
              </a:spcBef>
              <a:spcAft>
                <a:spcPct val="0"/>
              </a:spcAft>
              <a:buClrTx/>
              <a:buSzTx/>
              <a:buFontTx/>
              <a:buNone/>
              <a:tabLst/>
              <a:defRPr/>
            </a:pPr>
            <a: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Configure access </a:t>
            </a:r>
            <a:b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br>
            <a: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to a well-known private app with </a:t>
            </a:r>
            <a:b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br>
            <a: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a policy </a:t>
            </a:r>
          </a:p>
        </p:txBody>
      </p:sp>
      <p:sp>
        <p:nvSpPr>
          <p:cNvPr id="17" name="Rectangle: Rounded Corners 16">
            <a:extLst>
              <a:ext uri="{FF2B5EF4-FFF2-40B4-BE49-F238E27FC236}">
                <a16:creationId xmlns:a16="http://schemas.microsoft.com/office/drawing/2014/main" id="{2C26BDA0-AF4C-1D3E-5866-6218C456A3B7}"/>
              </a:ext>
            </a:extLst>
          </p:cNvPr>
          <p:cNvSpPr/>
          <p:nvPr/>
        </p:nvSpPr>
        <p:spPr bwMode="auto">
          <a:xfrm>
            <a:off x="7322457" y="2191657"/>
            <a:ext cx="2188937" cy="3523342"/>
          </a:xfrm>
          <a:prstGeom prst="roundRect">
            <a:avLst>
              <a:gd name="adj" fmla="val 56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t>Rich apps and app segments</a:t>
            </a:r>
          </a:p>
          <a:p>
            <a:pPr marL="0" marR="0" lvl="0" indent="0" algn="l" defTabSz="932472" rtl="0" eaLnBrk="1" fontAlgn="base" latinLnBrk="0" hangingPunct="1">
              <a:lnSpc>
                <a:spcPct val="100000"/>
              </a:lnSpc>
              <a:spcBef>
                <a:spcPts val="2500"/>
              </a:spcBef>
              <a:spcAft>
                <a:spcPct val="0"/>
              </a:spcAft>
              <a:buClrTx/>
              <a:buSzTx/>
              <a:buFontTx/>
              <a:buNone/>
              <a:tabLst/>
              <a:defRPr/>
            </a:pPr>
            <a: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Support for non-https apps with single  sign-on (SSO) for legacy protocols like Kerberos</a:t>
            </a:r>
          </a:p>
        </p:txBody>
      </p:sp>
      <p:sp>
        <p:nvSpPr>
          <p:cNvPr id="18" name="Rectangle: Rounded Corners 17">
            <a:extLst>
              <a:ext uri="{FF2B5EF4-FFF2-40B4-BE49-F238E27FC236}">
                <a16:creationId xmlns:a16="http://schemas.microsoft.com/office/drawing/2014/main" id="{ACC73282-3FD6-AD01-1C86-C0CC1EF0E233}"/>
              </a:ext>
            </a:extLst>
          </p:cNvPr>
          <p:cNvSpPr/>
          <p:nvPr/>
        </p:nvSpPr>
        <p:spPr bwMode="auto">
          <a:xfrm>
            <a:off x="9643382" y="2191656"/>
            <a:ext cx="2188937" cy="3523341"/>
          </a:xfrm>
          <a:prstGeom prst="roundRect">
            <a:avLst>
              <a:gd name="adj" fmla="val 569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35000">
                      <a:srgbClr val="107C10"/>
                    </a:gs>
                    <a:gs pos="100000">
                      <a:srgbClr val="107C10"/>
                    </a:gs>
                  </a:gsLst>
                  <a:path path="circle">
                    <a:fillToRect l="50000" t="-80000" r="50000" b="180000"/>
                  </a:path>
                </a:gradFill>
                <a:effectLst/>
                <a:uLnTx/>
                <a:uFillTx/>
                <a:latin typeface="Segoe UI Semibold"/>
                <a:ea typeface="+mn-ea"/>
                <a:cs typeface="+mn-cs"/>
              </a:rPr>
              <a:t>App groups and policies</a:t>
            </a:r>
          </a:p>
          <a:p>
            <a:pPr marL="0" marR="0" lvl="0" indent="0" algn="l" defTabSz="932472" rtl="0" eaLnBrk="1" fontAlgn="base" latinLnBrk="0" hangingPunct="1">
              <a:lnSpc>
                <a:spcPct val="100000"/>
              </a:lnSpc>
              <a:spcBef>
                <a:spcPts val="2500"/>
              </a:spcBef>
              <a:spcAft>
                <a:spcPct val="0"/>
              </a:spcAft>
              <a:buClrTx/>
              <a:buSzTx/>
              <a:buFontTx/>
              <a:buNone/>
              <a:tabLst/>
              <a:defRPr/>
            </a:pPr>
            <a: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Assign policies to individual apps or </a:t>
            </a:r>
            <a:b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br>
            <a:r>
              <a:rPr kumimoji="0" lang="en-US" sz="1400" b="0" i="0" u="none" strike="noStrike" kern="1200" cap="none" spc="0" normalizeH="0" baseline="0" noProof="0">
                <a:ln>
                  <a:noFill/>
                </a:ln>
                <a:gradFill>
                  <a:gsLst>
                    <a:gs pos="35000">
                      <a:srgbClr val="282828"/>
                    </a:gs>
                    <a:gs pos="100000">
                      <a:srgbClr val="282828"/>
                    </a:gs>
                  </a:gsLst>
                  <a:path path="circle">
                    <a:fillToRect l="50000" t="-80000" r="50000" b="180000"/>
                  </a:path>
                </a:gradFill>
                <a:effectLst/>
                <a:uLnTx/>
                <a:uFillTx/>
                <a:latin typeface="Segoe UI"/>
                <a:ea typeface="+mn-ea"/>
                <a:cs typeface="+mn-cs"/>
              </a:rPr>
              <a:t>to app group(s)</a:t>
            </a:r>
          </a:p>
        </p:txBody>
      </p:sp>
      <p:sp>
        <p:nvSpPr>
          <p:cNvPr id="19" name="Rectangle: Top Corners Rounded 18">
            <a:extLst>
              <a:ext uri="{FF2B5EF4-FFF2-40B4-BE49-F238E27FC236}">
                <a16:creationId xmlns:a16="http://schemas.microsoft.com/office/drawing/2014/main" id="{F31AA558-8E52-3C23-BA9F-25361B193178}"/>
              </a:ext>
              <a:ext uri="{C183D7F6-B498-43B3-948B-1728B52AA6E4}">
                <adec:decorative xmlns:adec="http://schemas.microsoft.com/office/drawing/2017/decorative" val="1"/>
              </a:ext>
            </a:extLst>
          </p:cNvPr>
          <p:cNvSpPr/>
          <p:nvPr/>
        </p:nvSpPr>
        <p:spPr bwMode="auto">
          <a:xfrm>
            <a:off x="359682" y="2191657"/>
            <a:ext cx="2188937" cy="158977"/>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86D7B801-7D17-463F-3969-B771457B003D}"/>
              </a:ext>
              <a:ext uri="{C183D7F6-B498-43B3-948B-1728B52AA6E4}">
                <adec:decorative xmlns:adec="http://schemas.microsoft.com/office/drawing/2017/decorative" val="1"/>
              </a:ext>
            </a:extLst>
          </p:cNvPr>
          <p:cNvSpPr/>
          <p:nvPr/>
        </p:nvSpPr>
        <p:spPr bwMode="auto">
          <a:xfrm>
            <a:off x="2680606" y="2191657"/>
            <a:ext cx="2188937" cy="158977"/>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Rectangle: Top Corners Rounded 20">
            <a:extLst>
              <a:ext uri="{FF2B5EF4-FFF2-40B4-BE49-F238E27FC236}">
                <a16:creationId xmlns:a16="http://schemas.microsoft.com/office/drawing/2014/main" id="{E4D5A7D6-8A44-F349-E9E2-8C76B89BAD98}"/>
              </a:ext>
              <a:ext uri="{C183D7F6-B498-43B3-948B-1728B52AA6E4}">
                <adec:decorative xmlns:adec="http://schemas.microsoft.com/office/drawing/2017/decorative" val="1"/>
              </a:ext>
            </a:extLst>
          </p:cNvPr>
          <p:cNvSpPr/>
          <p:nvPr/>
        </p:nvSpPr>
        <p:spPr bwMode="auto">
          <a:xfrm>
            <a:off x="5001532" y="2191657"/>
            <a:ext cx="2188937" cy="158977"/>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Top Corners Rounded 21">
            <a:extLst>
              <a:ext uri="{FF2B5EF4-FFF2-40B4-BE49-F238E27FC236}">
                <a16:creationId xmlns:a16="http://schemas.microsoft.com/office/drawing/2014/main" id="{D9F33C7D-3C30-010A-7D33-F86E961686E0}"/>
              </a:ext>
              <a:ext uri="{C183D7F6-B498-43B3-948B-1728B52AA6E4}">
                <adec:decorative xmlns:adec="http://schemas.microsoft.com/office/drawing/2017/decorative" val="1"/>
              </a:ext>
            </a:extLst>
          </p:cNvPr>
          <p:cNvSpPr/>
          <p:nvPr/>
        </p:nvSpPr>
        <p:spPr bwMode="auto">
          <a:xfrm>
            <a:off x="7322456" y="2191657"/>
            <a:ext cx="2188937" cy="158977"/>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Top Corners Rounded 22">
            <a:extLst>
              <a:ext uri="{FF2B5EF4-FFF2-40B4-BE49-F238E27FC236}">
                <a16:creationId xmlns:a16="http://schemas.microsoft.com/office/drawing/2014/main" id="{6C12CEA4-2AC2-03C8-535C-7008AE0C957E}"/>
              </a:ext>
              <a:ext uri="{C183D7F6-B498-43B3-948B-1728B52AA6E4}">
                <adec:decorative xmlns:adec="http://schemas.microsoft.com/office/drawing/2017/decorative" val="1"/>
              </a:ext>
            </a:extLst>
          </p:cNvPr>
          <p:cNvSpPr/>
          <p:nvPr/>
        </p:nvSpPr>
        <p:spPr bwMode="auto">
          <a:xfrm>
            <a:off x="9643381" y="2191657"/>
            <a:ext cx="2188937" cy="158977"/>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94955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8.33333E-7 1.11111E-6 L -0.03047 -0.00116 " pathEditMode="relative" rAng="0" ptsTypes="AA">
                                      <p:cBhvr>
                                        <p:cTn id="9" dur="700" spd="-100000" fill="hold"/>
                                        <p:tgtEl>
                                          <p:spTgt spid="14"/>
                                        </p:tgtEl>
                                        <p:attrNameLst>
                                          <p:attrName>ppt_x</p:attrName>
                                          <p:attrName>ppt_y</p:attrName>
                                        </p:attrNameLst>
                                      </p:cBhvr>
                                      <p:rCtr x="-1523" y="-69"/>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0"/>
                                  </p:stCondLst>
                                  <p:childTnLst>
                                    <p:animMotion origin="layout" path="M -8.33333E-7 2.59259E-6 L -0.03047 -0.00116 " pathEditMode="relative" rAng="0" ptsTypes="AA">
                                      <p:cBhvr>
                                        <p:cTn id="14" dur="700" spd="-100000" fill="hold"/>
                                        <p:tgtEl>
                                          <p:spTgt spid="19"/>
                                        </p:tgtEl>
                                        <p:attrNameLst>
                                          <p:attrName>ppt_x</p:attrName>
                                          <p:attrName>ppt_y</p:attrName>
                                        </p:attrNameLst>
                                      </p:cBhvr>
                                      <p:rCtr x="-1523" y="-69"/>
                                    </p:animMotion>
                                  </p:childTnLst>
                                </p:cTn>
                              </p:par>
                              <p:par>
                                <p:cTn id="15" presetID="10" presetClass="entr" presetSubtype="0" fill="hold" grpId="0" nodeType="withEffect">
                                  <p:stCondLst>
                                    <p:cond delay="15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50"/>
                                  </p:stCondLst>
                                  <p:childTnLst>
                                    <p:animMotion origin="layout" path="M 4.58333E-6 1.11111E-6 L -0.03047 -0.00116 " pathEditMode="relative" rAng="0" ptsTypes="AA">
                                      <p:cBhvr>
                                        <p:cTn id="19" dur="700" spd="-100000" fill="hold"/>
                                        <p:tgtEl>
                                          <p:spTgt spid="15"/>
                                        </p:tgtEl>
                                        <p:attrNameLst>
                                          <p:attrName>ppt_x</p:attrName>
                                          <p:attrName>ppt_y</p:attrName>
                                        </p:attrNameLst>
                                      </p:cBhvr>
                                      <p:rCtr x="-1523" y="-69"/>
                                    </p:animMotion>
                                  </p:childTnLst>
                                </p:cTn>
                              </p:par>
                              <p:par>
                                <p:cTn id="20" presetID="10" presetClass="entr" presetSubtype="0" fill="hold" grpId="0" nodeType="withEffect">
                                  <p:stCondLst>
                                    <p:cond delay="1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150"/>
                                  </p:stCondLst>
                                  <p:childTnLst>
                                    <p:animMotion origin="layout" path="M -8.33333E-7 2.59259E-6 L -0.03047 -0.00116 " pathEditMode="relative" rAng="0" ptsTypes="AA">
                                      <p:cBhvr>
                                        <p:cTn id="24" dur="700" spd="-100000" fill="hold"/>
                                        <p:tgtEl>
                                          <p:spTgt spid="20"/>
                                        </p:tgtEl>
                                        <p:attrNameLst>
                                          <p:attrName>ppt_x</p:attrName>
                                          <p:attrName>ppt_y</p:attrName>
                                        </p:attrNameLst>
                                      </p:cBhvr>
                                      <p:rCtr x="-1523" y="-69"/>
                                    </p:animMotion>
                                  </p:childTnLst>
                                </p:cTn>
                              </p:par>
                              <p:par>
                                <p:cTn id="25" presetID="10" presetClass="entr" presetSubtype="0" fill="hold" grpId="0" nodeType="withEffect">
                                  <p:stCondLst>
                                    <p:cond delay="3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grpId="1" nodeType="withEffect">
                                  <p:stCondLst>
                                    <p:cond delay="300"/>
                                  </p:stCondLst>
                                  <p:childTnLst>
                                    <p:animMotion origin="layout" path="M 0 1.11111E-6 L -0.03047 -0.00116 " pathEditMode="relative" rAng="0" ptsTypes="AA">
                                      <p:cBhvr>
                                        <p:cTn id="29" dur="700" spd="-100000" fill="hold"/>
                                        <p:tgtEl>
                                          <p:spTgt spid="16"/>
                                        </p:tgtEl>
                                        <p:attrNameLst>
                                          <p:attrName>ppt_x</p:attrName>
                                          <p:attrName>ppt_y</p:attrName>
                                        </p:attrNameLst>
                                      </p:cBhvr>
                                      <p:rCtr x="-1523" y="-69"/>
                                    </p:animMotion>
                                  </p:childTnLst>
                                </p:cTn>
                              </p:par>
                              <p:par>
                                <p:cTn id="30" presetID="10" presetClass="entr" presetSubtype="0" fill="hold" grpId="0" nodeType="withEffect">
                                  <p:stCondLst>
                                    <p:cond delay="3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300"/>
                                  </p:stCondLst>
                                  <p:childTnLst>
                                    <p:animMotion origin="layout" path="M -8.33333E-7 2.59259E-6 L -0.03047 -0.00116 " pathEditMode="relative" rAng="0" ptsTypes="AA">
                                      <p:cBhvr>
                                        <p:cTn id="34" dur="700" spd="-100000" fill="hold"/>
                                        <p:tgtEl>
                                          <p:spTgt spid="21"/>
                                        </p:tgtEl>
                                        <p:attrNameLst>
                                          <p:attrName>ppt_x</p:attrName>
                                          <p:attrName>ppt_y</p:attrName>
                                        </p:attrNameLst>
                                      </p:cBhvr>
                                      <p:rCtr x="-1523" y="-69"/>
                                    </p:animMotion>
                                  </p:childTnLst>
                                </p:cTn>
                              </p:par>
                              <p:par>
                                <p:cTn id="35" presetID="10" presetClass="entr" presetSubtype="0" fill="hold" grpId="0" nodeType="withEffect">
                                  <p:stCondLst>
                                    <p:cond delay="45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100000" fill="hold" grpId="1" nodeType="withEffect">
                                  <p:stCondLst>
                                    <p:cond delay="450"/>
                                  </p:stCondLst>
                                  <p:childTnLst>
                                    <p:animMotion origin="layout" path="M -4.58333E-6 1.11111E-6 L -0.03046 -0.00116 " pathEditMode="relative" rAng="0" ptsTypes="AA">
                                      <p:cBhvr>
                                        <p:cTn id="39" dur="700" spd="-100000" fill="hold"/>
                                        <p:tgtEl>
                                          <p:spTgt spid="17"/>
                                        </p:tgtEl>
                                        <p:attrNameLst>
                                          <p:attrName>ppt_x</p:attrName>
                                          <p:attrName>ppt_y</p:attrName>
                                        </p:attrNameLst>
                                      </p:cBhvr>
                                      <p:rCtr x="-1523" y="-69"/>
                                    </p:animMotion>
                                  </p:childTnLst>
                                </p:cTn>
                              </p:par>
                              <p:par>
                                <p:cTn id="40" presetID="10" presetClass="entr" presetSubtype="0" fill="hold" grpId="0" nodeType="withEffect">
                                  <p:stCondLst>
                                    <p:cond delay="45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42" presetClass="path" presetSubtype="0" decel="100000" fill="hold" grpId="1" nodeType="withEffect">
                                  <p:stCondLst>
                                    <p:cond delay="450"/>
                                  </p:stCondLst>
                                  <p:childTnLst>
                                    <p:animMotion origin="layout" path="M -8.33333E-7 2.59259E-6 L -0.03047 -0.00116 " pathEditMode="relative" rAng="0" ptsTypes="AA">
                                      <p:cBhvr>
                                        <p:cTn id="44" dur="700" spd="-100000" fill="hold"/>
                                        <p:tgtEl>
                                          <p:spTgt spid="22"/>
                                        </p:tgtEl>
                                        <p:attrNameLst>
                                          <p:attrName>ppt_x</p:attrName>
                                          <p:attrName>ppt_y</p:attrName>
                                        </p:attrNameLst>
                                      </p:cBhvr>
                                      <p:rCtr x="-1523" y="-69"/>
                                    </p:animMotion>
                                  </p:childTnLst>
                                </p:cTn>
                              </p:par>
                              <p:par>
                                <p:cTn id="45" presetID="10" presetClass="entr" presetSubtype="0" fill="hold" grpId="0" nodeType="withEffect">
                                  <p:stCondLst>
                                    <p:cond delay="6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path" presetSubtype="0" decel="100000" fill="hold" grpId="1" nodeType="withEffect">
                                  <p:stCondLst>
                                    <p:cond delay="600"/>
                                  </p:stCondLst>
                                  <p:childTnLst>
                                    <p:animMotion origin="layout" path="M 8.33333E-7 1.11111E-6 L -0.03047 -0.00116 " pathEditMode="relative" rAng="0" ptsTypes="AA">
                                      <p:cBhvr>
                                        <p:cTn id="49" dur="700" spd="-100000" fill="hold"/>
                                        <p:tgtEl>
                                          <p:spTgt spid="18"/>
                                        </p:tgtEl>
                                        <p:attrNameLst>
                                          <p:attrName>ppt_x</p:attrName>
                                          <p:attrName>ppt_y</p:attrName>
                                        </p:attrNameLst>
                                      </p:cBhvr>
                                      <p:rCtr x="-1523" y="-69"/>
                                    </p:animMotion>
                                  </p:childTnLst>
                                </p:cTn>
                              </p:par>
                              <p:par>
                                <p:cTn id="50" presetID="10" presetClass="entr" presetSubtype="0" fill="hold" grpId="0" nodeType="withEffect">
                                  <p:stCondLst>
                                    <p:cond delay="60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600"/>
                                  </p:stCondLst>
                                  <p:childTnLst>
                                    <p:animMotion origin="layout" path="M -8.33333E-7 2.59259E-6 L -0.03047 -0.00116 " pathEditMode="relative" rAng="0" ptsTypes="AA">
                                      <p:cBhvr>
                                        <p:cTn id="54" dur="700" spd="-100000" fill="hold"/>
                                        <p:tgtEl>
                                          <p:spTgt spid="23"/>
                                        </p:tgtEl>
                                        <p:attrNameLst>
                                          <p:attrName>ppt_x</p:attrName>
                                          <p:attrName>ppt_y</p:attrName>
                                        </p:attrNameLst>
                                      </p:cBhvr>
                                      <p:rCtr x="-1523"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D7DEC-D187-E05B-3628-B9CA5ECFBB81}"/>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B52A34AC-BAB0-4ED4-85CC-1C2C3FE70BF1}"/>
              </a:ext>
            </a:extLst>
          </p:cNvPr>
          <p:cNvSpPr>
            <a:spLocks noGrp="1"/>
          </p:cNvSpPr>
          <p:nvPr>
            <p:ph type="subTitle" idx="1"/>
          </p:nvPr>
        </p:nvSpPr>
        <p:spPr/>
        <p:txBody>
          <a:bodyPr/>
          <a:lstStyle/>
          <a:p>
            <a:endParaRPr lang="en-GB"/>
          </a:p>
        </p:txBody>
      </p:sp>
      <p:pic>
        <p:nvPicPr>
          <p:cNvPr id="4" name="Screen Recording 3">
            <a:hlinkClick r:id="" action="ppaction://media"/>
            <a:extLst>
              <a:ext uri="{FF2B5EF4-FFF2-40B4-BE49-F238E27FC236}">
                <a16:creationId xmlns:a16="http://schemas.microsoft.com/office/drawing/2014/main" id="{FFDCC691-AC01-F517-C7DC-3ABFE613995B}"/>
              </a:ext>
            </a:extLst>
          </p:cNvPr>
          <p:cNvPicPr>
            <a:picLocks noChangeAspect="1"/>
          </p:cNvPicPr>
          <p:nvPr>
            <a:videoFile r:link="rId1"/>
            <p:extLst>
              <p:ext uri="{DAA4B4D4-6D71-4841-9C94-3DE7FCFB9230}">
                <p14:media xmlns:p14="http://schemas.microsoft.com/office/powerpoint/2010/main" r:embed="rId2">
                  <p14:trim st="4264"/>
                </p14:media>
              </p:ext>
            </p:extLst>
          </p:nvPr>
        </p:nvPicPr>
        <p:blipFill>
          <a:blip r:embed="rId4"/>
          <a:stretch>
            <a:fillRect/>
          </a:stretch>
        </p:blipFill>
        <p:spPr>
          <a:xfrm>
            <a:off x="25400" y="0"/>
            <a:ext cx="12141200" cy="6858000"/>
          </a:xfrm>
          <a:prstGeom prst="rect">
            <a:avLst/>
          </a:prstGeom>
        </p:spPr>
      </p:pic>
    </p:spTree>
    <p:extLst>
      <p:ext uri="{BB962C8B-B14F-4D97-AF65-F5344CB8AC3E}">
        <p14:creationId xmlns:p14="http://schemas.microsoft.com/office/powerpoint/2010/main" val="391075105"/>
      </p:ext>
    </p:extLst>
  </p:cSld>
  <p:clrMapOvr>
    <a:masterClrMapping/>
  </p:clrMapOvr>
  <mc:AlternateContent xmlns:mc="http://schemas.openxmlformats.org/markup-compatibility/2006">
    <mc:Choice xmlns:p14="http://schemas.microsoft.com/office/powerpoint/2010/main" Requires="p14">
      <p:transition spd="slow" p14:dur="2000" advTm="46947"/>
    </mc:Choice>
    <mc:Fallback>
      <p:transition spd="slow" advTm="469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68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 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ac13479-317c-4ee0-9f75-0b42393a703d}" enabled="1" method="Standard" siteId="{43821605-9180-4e4d-86a3-b2925b41052d}" contentBits="0" removed="0"/>
</clbl:labelList>
</file>

<file path=docProps/app.xml><?xml version="1.0" encoding="utf-8"?>
<Properties xmlns="http://schemas.openxmlformats.org/officeDocument/2006/extended-properties" xmlns:vt="http://schemas.openxmlformats.org/officeDocument/2006/docPropsVTypes">
  <TotalTime>443</TotalTime>
  <Words>1292</Words>
  <Application>Microsoft Office PowerPoint</Application>
  <PresentationFormat>Widescreen</PresentationFormat>
  <Paragraphs>111</Paragraphs>
  <Slides>5</Slides>
  <Notes>4</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vt:i4>
      </vt:variant>
    </vt:vector>
  </HeadingPairs>
  <TitlesOfParts>
    <vt:vector size="17" baseType="lpstr">
      <vt:lpstr>Aptos</vt:lpstr>
      <vt:lpstr>Aptos Display</vt:lpstr>
      <vt:lpstr>Arial</vt:lpstr>
      <vt:lpstr>Calibri</vt:lpstr>
      <vt:lpstr>Calibri Light</vt:lpstr>
      <vt:lpstr>Segoe UI</vt:lpstr>
      <vt:lpstr>Segoe UI Semibold</vt:lpstr>
      <vt:lpstr>Segoe UI Semibold (Headings)</vt:lpstr>
      <vt:lpstr>Segoe UI Semilight</vt:lpstr>
      <vt:lpstr>Wingdings</vt:lpstr>
      <vt:lpstr>Office Theme</vt:lpstr>
      <vt:lpstr>2_!!! Microsoft Security template</vt:lpstr>
      <vt:lpstr>Microsoft’s SSE architecture</vt:lpstr>
      <vt:lpstr>Microsoft Entra Private Access An identity-centric Zero Trust Network Access (ZTNA) </vt:lpstr>
      <vt:lpstr>Microsoft Entra Private Access </vt:lpstr>
      <vt:lpstr>Key capabilities </vt:lpstr>
      <vt:lpstr>PowerPoint Presentation</vt:lpstr>
    </vt:vector>
  </TitlesOfParts>
  <Company>Threatscape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 Levy</dc:creator>
  <cp:lastModifiedBy>Matt Levy</cp:lastModifiedBy>
  <cp:revision>1</cp:revision>
  <dcterms:created xsi:type="dcterms:W3CDTF">2026-01-29T12:13:32Z</dcterms:created>
  <dcterms:modified xsi:type="dcterms:W3CDTF">2026-01-29T19:37:30Z</dcterms:modified>
</cp:coreProperties>
</file>